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  <p:sldMasterId id="2147483710" r:id="rId2"/>
    <p:sldMasterId id="2147483725" r:id="rId3"/>
    <p:sldMasterId id="2147483737" r:id="rId4"/>
    <p:sldMasterId id="2147483749" r:id="rId5"/>
    <p:sldMasterId id="2147483773" r:id="rId6"/>
    <p:sldMasterId id="2147483785" r:id="rId7"/>
  </p:sldMasterIdLst>
  <p:notesMasterIdLst>
    <p:notesMasterId r:id="rId73"/>
  </p:notesMasterIdLst>
  <p:sldIdLst>
    <p:sldId id="256" r:id="rId8"/>
    <p:sldId id="259" r:id="rId9"/>
    <p:sldId id="260" r:id="rId10"/>
    <p:sldId id="330" r:id="rId11"/>
    <p:sldId id="262" r:id="rId12"/>
    <p:sldId id="263" r:id="rId13"/>
    <p:sldId id="265" r:id="rId14"/>
    <p:sldId id="266" r:id="rId15"/>
    <p:sldId id="267" r:id="rId16"/>
    <p:sldId id="374" r:id="rId17"/>
    <p:sldId id="272" r:id="rId18"/>
    <p:sldId id="342" r:id="rId19"/>
    <p:sldId id="338" r:id="rId20"/>
    <p:sldId id="273" r:id="rId21"/>
    <p:sldId id="275" r:id="rId22"/>
    <p:sldId id="339" r:id="rId23"/>
    <p:sldId id="328" r:id="rId24"/>
    <p:sldId id="340" r:id="rId25"/>
    <p:sldId id="280" r:id="rId26"/>
    <p:sldId id="283" r:id="rId27"/>
    <p:sldId id="341" r:id="rId28"/>
    <p:sldId id="286" r:id="rId29"/>
    <p:sldId id="289" r:id="rId30"/>
    <p:sldId id="291" r:id="rId31"/>
    <p:sldId id="292" r:id="rId32"/>
    <p:sldId id="332" r:id="rId33"/>
    <p:sldId id="333" r:id="rId34"/>
    <p:sldId id="331" r:id="rId35"/>
    <p:sldId id="334" r:id="rId36"/>
    <p:sldId id="317" r:id="rId37"/>
    <p:sldId id="319" r:id="rId38"/>
    <p:sldId id="321" r:id="rId39"/>
    <p:sldId id="323" r:id="rId40"/>
    <p:sldId id="311" r:id="rId41"/>
    <p:sldId id="312" r:id="rId42"/>
    <p:sldId id="329" r:id="rId43"/>
    <p:sldId id="303" r:id="rId44"/>
    <p:sldId id="344" r:id="rId45"/>
    <p:sldId id="345" r:id="rId46"/>
    <p:sldId id="346" r:id="rId47"/>
    <p:sldId id="347" r:id="rId48"/>
    <p:sldId id="349" r:id="rId49"/>
    <p:sldId id="350" r:id="rId50"/>
    <p:sldId id="351" r:id="rId51"/>
    <p:sldId id="352" r:id="rId52"/>
    <p:sldId id="353" r:id="rId53"/>
    <p:sldId id="354" r:id="rId54"/>
    <p:sldId id="355" r:id="rId55"/>
    <p:sldId id="356" r:id="rId56"/>
    <p:sldId id="357" r:id="rId57"/>
    <p:sldId id="358" r:id="rId58"/>
    <p:sldId id="359" r:id="rId59"/>
    <p:sldId id="360" r:id="rId60"/>
    <p:sldId id="361" r:id="rId61"/>
    <p:sldId id="362" r:id="rId62"/>
    <p:sldId id="363" r:id="rId63"/>
    <p:sldId id="364" r:id="rId64"/>
    <p:sldId id="366" r:id="rId65"/>
    <p:sldId id="367" r:id="rId66"/>
    <p:sldId id="368" r:id="rId67"/>
    <p:sldId id="369" r:id="rId68"/>
    <p:sldId id="370" r:id="rId69"/>
    <p:sldId id="371" r:id="rId70"/>
    <p:sldId id="372" r:id="rId71"/>
    <p:sldId id="373" r:id="rId7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Mz77CfnTonaZWhznRKk7Ag==" hashData="Qx+7qjI+B++UoTZqve8i/LW6eSU="/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34" y="10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50" Type="http://schemas.openxmlformats.org/officeDocument/2006/relationships/slide" Target="slides/slide43.xml"/><Relationship Id="rId55" Type="http://schemas.openxmlformats.org/officeDocument/2006/relationships/slide" Target="slides/slide48.xml"/><Relationship Id="rId63" Type="http://schemas.openxmlformats.org/officeDocument/2006/relationships/slide" Target="slides/slide56.xml"/><Relationship Id="rId68" Type="http://schemas.openxmlformats.org/officeDocument/2006/relationships/slide" Target="slides/slide61.xml"/><Relationship Id="rId76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53" Type="http://schemas.openxmlformats.org/officeDocument/2006/relationships/slide" Target="slides/slide46.xml"/><Relationship Id="rId58" Type="http://schemas.openxmlformats.org/officeDocument/2006/relationships/slide" Target="slides/slide51.xml"/><Relationship Id="rId66" Type="http://schemas.openxmlformats.org/officeDocument/2006/relationships/slide" Target="slides/slide59.xml"/><Relationship Id="rId7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slide" Target="slides/slide50.xml"/><Relationship Id="rId61" Type="http://schemas.openxmlformats.org/officeDocument/2006/relationships/slide" Target="slides/slide54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slide" Target="slides/slide53.xml"/><Relationship Id="rId65" Type="http://schemas.openxmlformats.org/officeDocument/2006/relationships/slide" Target="slides/slide58.xml"/><Relationship Id="rId73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slide" Target="slides/slide49.xml"/><Relationship Id="rId64" Type="http://schemas.openxmlformats.org/officeDocument/2006/relationships/slide" Target="slides/slide57.xml"/><Relationship Id="rId69" Type="http://schemas.openxmlformats.org/officeDocument/2006/relationships/slide" Target="slides/slide62.xml"/><Relationship Id="rId77" Type="http://schemas.openxmlformats.org/officeDocument/2006/relationships/tableStyles" Target="tableStyles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72" Type="http://schemas.openxmlformats.org/officeDocument/2006/relationships/slide" Target="slides/slide6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slide" Target="slides/slide52.xml"/><Relationship Id="rId67" Type="http://schemas.openxmlformats.org/officeDocument/2006/relationships/slide" Target="slides/slide60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slide" Target="slides/slide47.xml"/><Relationship Id="rId62" Type="http://schemas.openxmlformats.org/officeDocument/2006/relationships/slide" Target="slides/slide55.xml"/><Relationship Id="rId70" Type="http://schemas.openxmlformats.org/officeDocument/2006/relationships/slide" Target="slides/slide63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171107FB-2D0C-4740-90EC-A0D7E6C0CFA2}" type="datetimeFigureOut">
              <a:rPr lang="fa-IR" smtClean="0"/>
              <a:pPr/>
              <a:t>1437/04/27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CED72BA5-BACC-4A52-9361-7992FCED3A99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69202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5E711DD-59F7-4026-8260-F8463A878FF0}" type="slidenum">
              <a:rPr lang="ar-SA"/>
              <a:pPr/>
              <a:t>2</a:t>
            </a:fld>
            <a:endParaRPr lang="en-US"/>
          </a:p>
        </p:txBody>
      </p:sp>
      <p:sp>
        <p:nvSpPr>
          <p:cNvPr id="197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7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3111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EEA644-A7FA-41AF-B3D8-5A8563AA5009}" type="slidenum">
              <a:rPr lang="ar-SA"/>
              <a:pPr/>
              <a:t>15</a:t>
            </a:fld>
            <a:endParaRPr lang="en-US"/>
          </a:p>
        </p:txBody>
      </p:sp>
      <p:sp>
        <p:nvSpPr>
          <p:cNvPr id="211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1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2696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5AD2ABD-0256-4C4E-99C3-C8916CDA18D2}" type="slidenum">
              <a:rPr lang="ar-SA">
                <a:solidFill>
                  <a:prstClr val="black"/>
                </a:solidFill>
              </a:rPr>
              <a:pPr/>
              <a:t>18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205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5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245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5666F9-5A03-4A90-BA27-22B315FFB0B4}" type="slidenum">
              <a:rPr lang="ar-SA"/>
              <a:pPr/>
              <a:t>19</a:t>
            </a:fld>
            <a:endParaRPr lang="en-US"/>
          </a:p>
        </p:txBody>
      </p:sp>
      <p:sp>
        <p:nvSpPr>
          <p:cNvPr id="217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7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9204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034992F-854B-41E3-B2BE-280657D30094}" type="slidenum">
              <a:rPr lang="ar-SA"/>
              <a:pPr/>
              <a:t>20</a:t>
            </a:fld>
            <a:endParaRPr lang="en-US"/>
          </a:p>
        </p:txBody>
      </p:sp>
      <p:sp>
        <p:nvSpPr>
          <p:cNvPr id="220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0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5816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04752A4-7ECB-4117-83D3-8C0C10E68990}" type="slidenum">
              <a:rPr lang="ar-SA"/>
              <a:pPr/>
              <a:t>22</a:t>
            </a:fld>
            <a:endParaRPr lang="en-US"/>
          </a:p>
        </p:txBody>
      </p:sp>
      <p:sp>
        <p:nvSpPr>
          <p:cNvPr id="223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711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1163D27-F96C-43E8-BD54-8E347C04B85A}" type="slidenum">
              <a:rPr lang="ar-SA"/>
              <a:pPr/>
              <a:t>23</a:t>
            </a:fld>
            <a:endParaRPr lang="en-US"/>
          </a:p>
        </p:txBody>
      </p:sp>
      <p:sp>
        <p:nvSpPr>
          <p:cNvPr id="226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6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2964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CD34BCC-5050-4602-91BD-39B3C675E737}" type="slidenum">
              <a:rPr lang="ar-SA"/>
              <a:pPr/>
              <a:t>24</a:t>
            </a:fld>
            <a:endParaRPr lang="en-US"/>
          </a:p>
        </p:txBody>
      </p:sp>
      <p:sp>
        <p:nvSpPr>
          <p:cNvPr id="227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7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1984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667674E-8F3B-4524-89B8-488E672C3305}" type="slidenum">
              <a:rPr lang="ar-SA"/>
              <a:pPr/>
              <a:t>25</a:t>
            </a:fld>
            <a:endParaRPr lang="en-US"/>
          </a:p>
        </p:txBody>
      </p:sp>
      <p:sp>
        <p:nvSpPr>
          <p:cNvPr id="229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9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1813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12AAC5-1660-4D2F-B733-27D399BA1436}" type="slidenum">
              <a:rPr lang="ar-SA"/>
              <a:pPr/>
              <a:t>3</a:t>
            </a:fld>
            <a:endParaRPr lang="en-US"/>
          </a:p>
        </p:txBody>
      </p:sp>
      <p:sp>
        <p:nvSpPr>
          <p:cNvPr id="198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8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554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FE00163-A8FB-41DA-A5F6-3256DF878D6D}" type="slidenum">
              <a:rPr lang="ar-SA"/>
              <a:pPr/>
              <a:t>5</a:t>
            </a:fld>
            <a:endParaRPr lang="en-US"/>
          </a:p>
        </p:txBody>
      </p:sp>
      <p:sp>
        <p:nvSpPr>
          <p:cNvPr id="247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7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7504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1A90B87-19DA-436B-B4BF-6C9E3A18D4AA}" type="slidenum">
              <a:rPr lang="ar-SA"/>
              <a:pPr/>
              <a:t>7</a:t>
            </a:fld>
            <a:endParaRPr lang="en-US"/>
          </a:p>
        </p:txBody>
      </p:sp>
      <p:sp>
        <p:nvSpPr>
          <p:cNvPr id="201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1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6162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5896E4C-0DF9-4449-AE3D-FE3ADED2261E}" type="slidenum">
              <a:rPr lang="ar-SA"/>
              <a:pPr/>
              <a:t>8</a:t>
            </a:fld>
            <a:endParaRPr lang="en-US"/>
          </a:p>
        </p:txBody>
      </p:sp>
      <p:sp>
        <p:nvSpPr>
          <p:cNvPr id="202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2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9230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0169E34-5B5C-4122-8CB3-9C9F523E1D99}" type="slidenum">
              <a:rPr lang="ar-SA"/>
              <a:pPr/>
              <a:t>9</a:t>
            </a:fld>
            <a:endParaRPr lang="en-US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37358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5658427-2F0E-4CC0-B34E-25013766B931}" type="slidenum">
              <a:rPr lang="ar-SA"/>
              <a:pPr/>
              <a:t>11</a:t>
            </a:fld>
            <a:endParaRPr lang="en-US"/>
          </a:p>
        </p:txBody>
      </p:sp>
      <p:sp>
        <p:nvSpPr>
          <p:cNvPr id="208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8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4666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5658427-2F0E-4CC0-B34E-25013766B931}" type="slidenum">
              <a:rPr lang="ar-SA">
                <a:solidFill>
                  <a:prstClr val="black"/>
                </a:solidFill>
              </a:rPr>
              <a:pPr/>
              <a:t>13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208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8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1804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503D6DA-CA28-41B0-B88C-14A66693DBAE}" type="slidenum">
              <a:rPr lang="ar-SA"/>
              <a:pPr/>
              <a:t>14</a:t>
            </a:fld>
            <a:endParaRPr lang="en-US"/>
          </a:p>
        </p:txBody>
      </p:sp>
      <p:sp>
        <p:nvSpPr>
          <p:cNvPr id="209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9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1985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2/6/2016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3467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2/6/2016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2780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2/6/2016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9650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>
                <a:solidFill>
                  <a:srgbClr val="DFDCB7"/>
                </a:solidFill>
              </a:rPr>
              <a:pPr/>
              <a:t>2/6/2016</a:t>
            </a:fld>
            <a:endParaRPr lang="en-US">
              <a:solidFill>
                <a:srgbClr val="DFDCB7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DFDCB7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78829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>
                <a:solidFill>
                  <a:srgbClr val="DFDCB7"/>
                </a:solidFill>
              </a:rPr>
              <a:pPr/>
              <a:t>2/6/2016</a:t>
            </a:fld>
            <a:endParaRPr lang="en-US">
              <a:solidFill>
                <a:srgbClr val="DFDCB7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DFDCB7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47705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>
                <a:solidFill>
                  <a:srgbClr val="DFDCB7"/>
                </a:solidFill>
              </a:rPr>
              <a:pPr/>
              <a:t>2/6/2016</a:t>
            </a:fld>
            <a:endParaRPr lang="en-US">
              <a:solidFill>
                <a:srgbClr val="DFDCB7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DFDCB7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0748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>
                <a:solidFill>
                  <a:srgbClr val="DFDCB7"/>
                </a:solidFill>
              </a:rPr>
              <a:pPr/>
              <a:t>2/6/2016</a:t>
            </a:fld>
            <a:endParaRPr lang="en-US">
              <a:solidFill>
                <a:srgbClr val="DFDCB7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DFDCB7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5166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>
                <a:solidFill>
                  <a:srgbClr val="DFDCB7"/>
                </a:solidFill>
              </a:rPr>
              <a:pPr/>
              <a:t>2/6/2016</a:t>
            </a:fld>
            <a:endParaRPr lang="en-US">
              <a:solidFill>
                <a:srgbClr val="DFDCB7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DFDCB7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73708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>
                <a:solidFill>
                  <a:srgbClr val="DFDCB7"/>
                </a:solidFill>
              </a:rPr>
              <a:pPr/>
              <a:t>2/6/2016</a:t>
            </a:fld>
            <a:endParaRPr lang="en-US">
              <a:solidFill>
                <a:srgbClr val="DFDCB7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DFDCB7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81457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>
                <a:solidFill>
                  <a:srgbClr val="DFDCB7"/>
                </a:solidFill>
              </a:rPr>
              <a:pPr/>
              <a:t>2/6/2016</a:t>
            </a:fld>
            <a:endParaRPr lang="en-US">
              <a:solidFill>
                <a:srgbClr val="DFDCB7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DFDCB7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77120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>
                <a:solidFill>
                  <a:srgbClr val="DFDCB7"/>
                </a:solidFill>
              </a:rPr>
              <a:pPr/>
              <a:t>2/6/2016</a:t>
            </a:fld>
            <a:endParaRPr lang="en-US">
              <a:solidFill>
                <a:srgbClr val="DFDCB7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DFDCB7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14854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2/6/2016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0174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>
                <a:solidFill>
                  <a:srgbClr val="DFDCB7"/>
                </a:solidFill>
              </a:rPr>
              <a:pPr/>
              <a:t>2/6/2016</a:t>
            </a:fld>
            <a:endParaRPr lang="en-US">
              <a:solidFill>
                <a:srgbClr val="DFDCB7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DFDCB7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95022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>
                <a:solidFill>
                  <a:srgbClr val="DFDCB7"/>
                </a:solidFill>
              </a:rPr>
              <a:pPr/>
              <a:t>2/6/2016</a:t>
            </a:fld>
            <a:endParaRPr lang="en-US">
              <a:solidFill>
                <a:srgbClr val="DFDCB7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DFDCB7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126057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>
                <a:solidFill>
                  <a:srgbClr val="DFDCB7"/>
                </a:solidFill>
              </a:rPr>
              <a:pPr/>
              <a:t>2/6/2016</a:t>
            </a:fld>
            <a:endParaRPr lang="en-US">
              <a:solidFill>
                <a:srgbClr val="DFDCB7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DFDCB7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537856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8823172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9" name="Shape 4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Shape 5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98935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111456"/>
      </p:ext>
    </p:extLst>
  </p:cSld>
  <p:clrMapOvr>
    <a:masterClrMapping/>
  </p:clrMapOvr>
  <p:transition>
    <p:dissolv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6C63A1-1DD8-402E-AB7B-85A1C2BE89FF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39760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AD160A-1964-41C7-B97C-66AA6FB6C335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377546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7D5F10-E546-41B8-9344-C390DCEF9C39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829502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FD092E-45D2-40F8-85E0-0743ED0999A5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0330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2/6/2016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63515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D62AC0-AFDA-4C65-B972-5B920E4EBC48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986479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DE0DC7-163F-41BD-B747-DEEAF7424ED6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71069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54A5AE-5B91-4B58-B45F-080CFF703639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4872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F281BA-6F23-4747-8214-E365430475F4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89297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331AA9-C21D-41EF-9D57-2E3E08289B7B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877580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B93380-083C-41A5-8E23-6BCBEDB45078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40739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32812C-14E1-4898-AE3E-094CCC1BD035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075723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6C63A1-1DD8-402E-AB7B-85A1C2BE89FF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450238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AD160A-1964-41C7-B97C-66AA6FB6C335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289305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7D5F10-E546-41B8-9344-C390DCEF9C39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42782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2/6/2016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25828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FD092E-45D2-40F8-85E0-0743ED0999A5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312498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D62AC0-AFDA-4C65-B972-5B920E4EBC48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259467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DE0DC7-163F-41BD-B747-DEEAF7424ED6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83045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54A5AE-5B91-4B58-B45F-080CFF703639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35903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F281BA-6F23-4747-8214-E365430475F4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4857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331AA9-C21D-41EF-9D57-2E3E08289B7B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462560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B93380-083C-41A5-8E23-6BCBEDB45078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761248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32812C-14E1-4898-AE3E-094CCC1BD035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458230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6C63A1-1DD8-402E-AB7B-85A1C2BE89FF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004976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AD160A-1964-41C7-B97C-66AA6FB6C335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2682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2/6/2016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9211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7D5F10-E546-41B8-9344-C390DCEF9C39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314667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FD092E-45D2-40F8-85E0-0743ED0999A5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12315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D62AC0-AFDA-4C65-B972-5B920E4EBC48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23740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DE0DC7-163F-41BD-B747-DEEAF7424ED6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24994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54A5AE-5B91-4B58-B45F-080CFF703639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654991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F281BA-6F23-4747-8214-E365430475F4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247516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331AA9-C21D-41EF-9D57-2E3E08289B7B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218869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B93380-083C-41A5-8E23-6BCBEDB45078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14087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32812C-14E1-4898-AE3E-094CCC1BD035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335908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6C63A1-1DD8-402E-AB7B-85A1C2BE89FF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20325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2/6/2016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92123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AD160A-1964-41C7-B97C-66AA6FB6C335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26933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7D5F10-E546-41B8-9344-C390DCEF9C39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348459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FD092E-45D2-40F8-85E0-0743ED0999A5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33450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D62AC0-AFDA-4C65-B972-5B920E4EBC48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725896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DE0DC7-163F-41BD-B747-DEEAF7424ED6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20638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54A5AE-5B91-4B58-B45F-080CFF703639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783477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F281BA-6F23-4747-8214-E365430475F4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479226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331AA9-C21D-41EF-9D57-2E3E08289B7B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972979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B93380-083C-41A5-8E23-6BCBEDB45078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838535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32812C-14E1-4898-AE3E-094CCC1BD035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95601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2/6/2016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06172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6C63A1-1DD8-402E-AB7B-85A1C2BE89FF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077360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AD160A-1964-41C7-B97C-66AA6FB6C335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57809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7D5F10-E546-41B8-9344-C390DCEF9C39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123135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FD092E-45D2-40F8-85E0-0743ED0999A5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864745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D62AC0-AFDA-4C65-B972-5B920E4EBC48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192164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DE0DC7-163F-41BD-B747-DEEAF7424ED6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937509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54A5AE-5B91-4B58-B45F-080CFF703639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347960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F281BA-6F23-4747-8214-E365430475F4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478052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331AA9-C21D-41EF-9D57-2E3E08289B7B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229791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B93380-083C-41A5-8E23-6BCBEDB45078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1469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2/6/2016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124801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32812C-14E1-4898-AE3E-094CCC1BD035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238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BD707-D9CF-40AE-B4C6-C98DA3205C09}" type="datetimeFigureOut">
              <a:rPr lang="en-US" smtClean="0"/>
              <a:pPr/>
              <a:t>2/6/2016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86914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 smtClean="0"/>
              <a:t>Haga clic para modificar el estilo de texto del patrón</a:t>
            </a:r>
          </a:p>
          <a:p>
            <a:pPr lvl="1"/>
            <a:r>
              <a:rPr lang="es-ES" altLang="en-US" smtClean="0"/>
              <a:t>Segundo nivel</a:t>
            </a:r>
          </a:p>
          <a:p>
            <a:pPr lvl="2"/>
            <a:r>
              <a:rPr lang="es-ES" altLang="en-US" smtClean="0"/>
              <a:t>Tercer nivel</a:t>
            </a:r>
          </a:p>
          <a:p>
            <a:pPr lvl="3"/>
            <a:r>
              <a:rPr lang="es-ES" altLang="en-US" smtClean="0"/>
              <a:t>Cuarto nivel</a:t>
            </a:r>
          </a:p>
          <a:p>
            <a:pPr lvl="4"/>
            <a:r>
              <a:rPr lang="es-ES" altLang="en-U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fld id="{1D8BD707-D9CF-40AE-B4C6-C98DA3205C09}" type="datetimeFigureOut">
              <a:rPr lang="en-US" smtClean="0"/>
              <a:pPr/>
              <a:t>2/6/2016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23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 smtClean="0"/>
              <a:t>Haga clic para modificar el estilo de texto del patrón</a:t>
            </a:r>
          </a:p>
          <a:p>
            <a:pPr lvl="1"/>
            <a:r>
              <a:rPr lang="es-ES" altLang="en-US" smtClean="0"/>
              <a:t>Segundo nivel</a:t>
            </a:r>
          </a:p>
          <a:p>
            <a:pPr lvl="2"/>
            <a:r>
              <a:rPr lang="es-ES" altLang="en-US" smtClean="0"/>
              <a:t>Tercer nivel</a:t>
            </a:r>
          </a:p>
          <a:p>
            <a:pPr lvl="3"/>
            <a:r>
              <a:rPr lang="es-ES" altLang="en-US" smtClean="0"/>
              <a:t>Cuarto nivel</a:t>
            </a:r>
          </a:p>
          <a:p>
            <a:pPr lvl="4"/>
            <a:r>
              <a:rPr lang="es-ES" altLang="en-U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fld id="{1D8BD707-D9CF-40AE-B4C6-C98DA3205C09}" type="datetimeFigureOut">
              <a:rPr lang="en-US" smtClean="0">
                <a:solidFill>
                  <a:srgbClr val="DFDCB7"/>
                </a:solidFill>
              </a:rPr>
              <a:pPr/>
              <a:t>2/6/2016</a:t>
            </a:fld>
            <a:endParaRPr lang="en-US">
              <a:solidFill>
                <a:srgbClr val="DFDCB7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endParaRPr lang="en-US">
              <a:solidFill>
                <a:srgbClr val="DFDCB7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B6F15528-21DE-4FAA-801E-634DDDAF4B2B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8227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  <p:sldLayoutId id="2147483723" r:id="rId13"/>
    <p:sldLayoutId id="2147483724" r:id="rId14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 smtClean="0"/>
              <a:t>Haga clic para modificar el estilo de texto del patrón</a:t>
            </a:r>
          </a:p>
          <a:p>
            <a:pPr lvl="1"/>
            <a:r>
              <a:rPr lang="es-ES" altLang="en-US" smtClean="0"/>
              <a:t>Segundo nivel</a:t>
            </a:r>
          </a:p>
          <a:p>
            <a:pPr lvl="2"/>
            <a:r>
              <a:rPr lang="es-ES" altLang="en-US" smtClean="0"/>
              <a:t>Tercer nivel</a:t>
            </a:r>
          </a:p>
          <a:p>
            <a:pPr lvl="3"/>
            <a:r>
              <a:rPr lang="es-ES" altLang="en-US" smtClean="0"/>
              <a:t>Cuarto nivel</a:t>
            </a:r>
          </a:p>
          <a:p>
            <a:pPr lvl="4"/>
            <a:r>
              <a:rPr lang="es-ES" altLang="en-U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E65A798-4C3E-43E9-811B-C4FF4C83E4A8}" type="slidenum">
              <a:rPr lang="es-ES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9523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 smtClean="0"/>
              <a:t>Haga clic para modificar el estilo de texto del patrón</a:t>
            </a:r>
          </a:p>
          <a:p>
            <a:pPr lvl="1"/>
            <a:r>
              <a:rPr lang="es-ES" altLang="en-US" smtClean="0"/>
              <a:t>Segundo nivel</a:t>
            </a:r>
          </a:p>
          <a:p>
            <a:pPr lvl="2"/>
            <a:r>
              <a:rPr lang="es-ES" altLang="en-US" smtClean="0"/>
              <a:t>Tercer nivel</a:t>
            </a:r>
          </a:p>
          <a:p>
            <a:pPr lvl="3"/>
            <a:r>
              <a:rPr lang="es-ES" altLang="en-US" smtClean="0"/>
              <a:t>Cuarto nivel</a:t>
            </a:r>
          </a:p>
          <a:p>
            <a:pPr lvl="4"/>
            <a:r>
              <a:rPr lang="es-ES" altLang="en-U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E65A798-4C3E-43E9-811B-C4FF4C83E4A8}" type="slidenum">
              <a:rPr lang="es-ES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4289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 smtClean="0"/>
              <a:t>Haga clic para modificar el estilo de texto del patrón</a:t>
            </a:r>
          </a:p>
          <a:p>
            <a:pPr lvl="1"/>
            <a:r>
              <a:rPr lang="es-ES" altLang="en-US" smtClean="0"/>
              <a:t>Segundo nivel</a:t>
            </a:r>
          </a:p>
          <a:p>
            <a:pPr lvl="2"/>
            <a:r>
              <a:rPr lang="es-ES" altLang="en-US" smtClean="0"/>
              <a:t>Tercer nivel</a:t>
            </a:r>
          </a:p>
          <a:p>
            <a:pPr lvl="3"/>
            <a:r>
              <a:rPr lang="es-ES" altLang="en-US" smtClean="0"/>
              <a:t>Cuarto nivel</a:t>
            </a:r>
          </a:p>
          <a:p>
            <a:pPr lvl="4"/>
            <a:r>
              <a:rPr lang="es-ES" altLang="en-U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E65A798-4C3E-43E9-811B-C4FF4C83E4A8}" type="slidenum">
              <a:rPr lang="es-ES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9281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 smtClean="0"/>
              <a:t>Haga clic para modificar el estilo de texto del patrón</a:t>
            </a:r>
          </a:p>
          <a:p>
            <a:pPr lvl="1"/>
            <a:r>
              <a:rPr lang="es-ES" altLang="en-US" smtClean="0"/>
              <a:t>Segundo nivel</a:t>
            </a:r>
          </a:p>
          <a:p>
            <a:pPr lvl="2"/>
            <a:r>
              <a:rPr lang="es-ES" altLang="en-US" smtClean="0"/>
              <a:t>Tercer nivel</a:t>
            </a:r>
          </a:p>
          <a:p>
            <a:pPr lvl="3"/>
            <a:r>
              <a:rPr lang="es-ES" altLang="en-US" smtClean="0"/>
              <a:t>Cuarto nivel</a:t>
            </a:r>
          </a:p>
          <a:p>
            <a:pPr lvl="4"/>
            <a:r>
              <a:rPr lang="es-ES" altLang="en-U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E65A798-4C3E-43E9-811B-C4FF4C83E4A8}" type="slidenum">
              <a:rPr lang="es-ES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8218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 smtClean="0"/>
              <a:t>Haga clic para modificar el estilo de texto del patrón</a:t>
            </a:r>
          </a:p>
          <a:p>
            <a:pPr lvl="1"/>
            <a:r>
              <a:rPr lang="es-ES" altLang="en-US" smtClean="0"/>
              <a:t>Segundo nivel</a:t>
            </a:r>
          </a:p>
          <a:p>
            <a:pPr lvl="2"/>
            <a:r>
              <a:rPr lang="es-ES" altLang="en-US" smtClean="0"/>
              <a:t>Tercer nivel</a:t>
            </a:r>
          </a:p>
          <a:p>
            <a:pPr lvl="3"/>
            <a:r>
              <a:rPr lang="es-ES" altLang="en-US" smtClean="0"/>
              <a:t>Cuarto nivel</a:t>
            </a:r>
          </a:p>
          <a:p>
            <a:pPr lvl="4"/>
            <a:r>
              <a:rPr lang="es-ES" altLang="en-U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E65A798-4C3E-43E9-811B-C4FF4C83E4A8}" type="slidenum">
              <a:rPr lang="es-ES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2667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jpeg"/><Relationship Id="rId5" Type="http://schemas.openxmlformats.org/officeDocument/2006/relationships/image" Target="../media/image6.wmf"/><Relationship Id="rId4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1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2400" y="1143000"/>
            <a:ext cx="849893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</a:rPr>
              <a:t>A</a:t>
            </a:r>
            <a:r>
              <a:rPr lang="en-US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dvanced </a:t>
            </a:r>
            <a:r>
              <a:rPr lang="en-US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</a:rPr>
              <a:t>c</a:t>
            </a:r>
            <a:r>
              <a:rPr lang="en-US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ardiac </a:t>
            </a:r>
            <a:r>
              <a:rPr lang="en-US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</a:rPr>
              <a:t>l</a:t>
            </a:r>
            <a:r>
              <a:rPr lang="en-US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ife </a:t>
            </a:r>
            <a:r>
              <a:rPr lang="en-US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</a:rPr>
              <a:t>s</a:t>
            </a:r>
            <a:r>
              <a:rPr lang="en-US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upport</a:t>
            </a:r>
            <a:endParaRPr lang="fa-IR" sz="4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2590800" y="2743200"/>
            <a:ext cx="6060534" cy="2323513"/>
          </a:xfrm>
        </p:spPr>
        <p:txBody>
          <a:bodyPr/>
          <a:lstStyle/>
          <a:p>
            <a:pPr algn="ctr"/>
            <a:r>
              <a:rPr lang="fa-IR" sz="5400" dirty="0">
                <a:solidFill>
                  <a:srgbClr val="FF0000"/>
                </a:solidFill>
                <a:cs typeface="B Titr" pitchFamily="2" charset="-78"/>
              </a:rPr>
              <a:t>حمایتهای </a:t>
            </a:r>
            <a:r>
              <a:rPr lang="fa-IR" sz="5400" dirty="0" smtClean="0">
                <a:solidFill>
                  <a:srgbClr val="FF0000"/>
                </a:solidFill>
                <a:cs typeface="B Titr" pitchFamily="2" charset="-78"/>
              </a:rPr>
              <a:t>پیشرفته </a:t>
            </a:r>
            <a:r>
              <a:rPr lang="fa-IR" sz="5400" dirty="0">
                <a:solidFill>
                  <a:srgbClr val="FF0000"/>
                </a:solidFill>
                <a:cs typeface="B Titr" pitchFamily="2" charset="-78"/>
              </a:rPr>
              <a:t>حیات</a:t>
            </a:r>
            <a:r>
              <a:rPr lang="fa-IR" sz="7200" dirty="0">
                <a:solidFill>
                  <a:srgbClr val="FF0000"/>
                </a:solidFill>
                <a:cs typeface="B Titr" pitchFamily="2" charset="-78"/>
              </a:rPr>
              <a:t/>
            </a:r>
            <a:br>
              <a:rPr lang="fa-IR" sz="7200" dirty="0">
                <a:solidFill>
                  <a:srgbClr val="FF0000"/>
                </a:solidFill>
                <a:cs typeface="B Titr" pitchFamily="2" charset="-78"/>
              </a:rPr>
            </a:br>
            <a:r>
              <a:rPr lang="fa-IR" sz="1000" dirty="0">
                <a:solidFill>
                  <a:srgbClr val="FF0000"/>
                </a:solidFill>
                <a:cs typeface="B Titr" pitchFamily="2" charset="-78"/>
              </a:rPr>
              <a:t/>
            </a:r>
            <a:br>
              <a:rPr lang="fa-IR" sz="1000" dirty="0">
                <a:solidFill>
                  <a:srgbClr val="FF0000"/>
                </a:solidFill>
                <a:cs typeface="B Titr" pitchFamily="2" charset="-78"/>
              </a:rPr>
            </a:br>
            <a:r>
              <a:rPr lang="fa-IR" sz="3600" dirty="0">
                <a:cs typeface="B Titr" pitchFamily="2" charset="-78"/>
              </a:rPr>
              <a:t/>
            </a:r>
            <a:br>
              <a:rPr lang="fa-IR" sz="3600" dirty="0">
                <a:cs typeface="B Titr" pitchFamily="2" charset="-78"/>
              </a:rPr>
            </a:br>
            <a:r>
              <a:rPr lang="fa-IR" sz="3600" dirty="0">
                <a:cs typeface="B Titr" pitchFamily="2" charset="-78"/>
              </a:rPr>
              <a:t/>
            </a:r>
            <a:br>
              <a:rPr lang="fa-IR" sz="3600" dirty="0">
                <a:cs typeface="B Titr" pitchFamily="2" charset="-78"/>
              </a:rPr>
            </a:br>
            <a:r>
              <a:rPr lang="fa-IR" sz="3600" dirty="0">
                <a:solidFill>
                  <a:srgbClr val="002060"/>
                </a:solidFill>
                <a:cs typeface="B Titr" pitchFamily="2" charset="-78"/>
              </a:rPr>
              <a:t/>
            </a:r>
            <a:br>
              <a:rPr lang="fa-IR" sz="3600" dirty="0">
                <a:solidFill>
                  <a:srgbClr val="002060"/>
                </a:solidFill>
                <a:cs typeface="B Titr" pitchFamily="2" charset="-78"/>
              </a:rPr>
            </a:br>
            <a:endParaRPr lang="fa-IR" sz="3600" dirty="0"/>
          </a:p>
        </p:txBody>
      </p:sp>
      <p:pic>
        <p:nvPicPr>
          <p:cNvPr id="8" name="Picture 3" descr="animatedcpr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5066714"/>
            <a:ext cx="2114550" cy="1779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j043874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505200"/>
            <a:ext cx="2114550" cy="1561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6255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sz="2400" dirty="0">
                <a:cs typeface="B Titr" panose="00000700000000000000" pitchFamily="2" charset="-78"/>
              </a:rPr>
              <a:t>ضربه به قفسه سینه </a:t>
            </a:r>
            <a:r>
              <a:rPr lang="en-US" sz="2400" dirty="0">
                <a:cs typeface="B Titr" panose="00000700000000000000" pitchFamily="2" charset="-78"/>
              </a:rPr>
              <a:t>Chest Thump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buFont typeface="Wingdings" panose="05000000000000000000" pitchFamily="2" charset="2"/>
              <a:buChar char="Ø"/>
            </a:pPr>
            <a:r>
              <a:rPr lang="fa-IR" sz="2000" dirty="0">
                <a:cs typeface="B Roya" panose="00000400000000000000" pitchFamily="2" charset="-78"/>
              </a:rPr>
              <a:t>فقط زیر </a:t>
            </a:r>
            <a:r>
              <a:rPr lang="fa-IR" sz="2000" dirty="0" smtClean="0">
                <a:cs typeface="B Roya" panose="00000400000000000000" pitchFamily="2" charset="-78"/>
              </a:rPr>
              <a:t>مانیتور</a:t>
            </a:r>
          </a:p>
          <a:p>
            <a:pPr marL="0" indent="0" algn="r" rtl="1">
              <a:buNone/>
            </a:pPr>
            <a:endParaRPr lang="fa-IR" sz="2000" dirty="0">
              <a:cs typeface="B Roya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sz="2000" dirty="0">
                <a:cs typeface="B Roya" panose="00000400000000000000" pitchFamily="2" charset="-78"/>
              </a:rPr>
              <a:t>فقط در ریتم </a:t>
            </a:r>
            <a:r>
              <a:rPr lang="en-US" sz="2000" dirty="0" smtClean="0">
                <a:cs typeface="B Roya" panose="00000400000000000000" pitchFamily="2" charset="-78"/>
              </a:rPr>
              <a:t>VF</a:t>
            </a:r>
            <a:endParaRPr lang="fa-IR" sz="2000" dirty="0" smtClean="0">
              <a:cs typeface="B Roya" panose="00000400000000000000" pitchFamily="2" charset="-78"/>
            </a:endParaRPr>
          </a:p>
          <a:p>
            <a:pPr marL="0" indent="0" algn="r" rtl="1">
              <a:buNone/>
            </a:pPr>
            <a:endParaRPr lang="fa-IR" sz="2000" dirty="0">
              <a:cs typeface="B Roya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sz="2000" dirty="0">
                <a:cs typeface="B Roya" panose="00000400000000000000" pitchFamily="2" charset="-78"/>
              </a:rPr>
              <a:t>فقط یکبار</a:t>
            </a:r>
            <a:endParaRPr lang="en-US" sz="2000" dirty="0">
              <a:cs typeface="B Roy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836191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228600"/>
            <a:ext cx="8915400" cy="1447800"/>
          </a:xfrm>
        </p:spPr>
        <p:txBody>
          <a:bodyPr/>
          <a:lstStyle/>
          <a:p>
            <a:pPr rtl="1"/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اقدامات در </a:t>
            </a:r>
            <a:r>
              <a:rPr lang="fa-IR" sz="2000" b="1" dirty="0" err="1" smtClean="0">
                <a:solidFill>
                  <a:schemeClr val="tx1"/>
                </a:solidFill>
                <a:cs typeface="B Titr" panose="00000700000000000000" pitchFamily="2" charset="-78"/>
              </a:rPr>
              <a:t>تاکیکاردی</a:t>
            </a: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 </a:t>
            </a:r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بدون نبض و فیبریلاسیون بطنی </a:t>
            </a: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(</a:t>
            </a:r>
            <a:r>
              <a:rPr lang="en-US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VT/ VF</a:t>
            </a: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)</a:t>
            </a:r>
            <a:r>
              <a:rPr lang="en-US" sz="2000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/>
            </a:r>
            <a:br>
              <a:rPr lang="en-US" sz="2000" b="1" dirty="0" smtClean="0">
                <a:solidFill>
                  <a:srgbClr val="FF0000"/>
                </a:solidFill>
                <a:cs typeface="B Titr" panose="00000700000000000000" pitchFamily="2" charset="-78"/>
              </a:rPr>
            </a:br>
            <a:r>
              <a:rPr lang="fa-IR" sz="2000" b="1" dirty="0">
                <a:solidFill>
                  <a:srgbClr val="FF0000"/>
                </a:solidFill>
                <a:cs typeface="B Titr" panose="00000700000000000000" pitchFamily="2" charset="-78"/>
              </a:rPr>
              <a:t/>
            </a:r>
            <a:br>
              <a:rPr lang="fa-IR" sz="2000" b="1" dirty="0">
                <a:solidFill>
                  <a:srgbClr val="FF0000"/>
                </a:solidFill>
                <a:cs typeface="B Titr" panose="00000700000000000000" pitchFamily="2" charset="-78"/>
              </a:rPr>
            </a:br>
            <a:endParaRPr lang="en-US" sz="2000" b="1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143368" name="Object 8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83894201"/>
              </p:ext>
            </p:extLst>
          </p:nvPr>
        </p:nvGraphicFramePr>
        <p:xfrm>
          <a:off x="457200" y="4083050"/>
          <a:ext cx="3463925" cy="149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0" name="Clip" r:id="rId4" imgW="4057907" imgH="1754771" progId="">
                  <p:embed/>
                </p:oleObj>
              </mc:Choice>
              <mc:Fallback>
                <p:oleObj name="Clip" r:id="rId4" imgW="4057907" imgH="1754771" progId="">
                  <p:embed/>
                  <p:pic>
                    <p:nvPicPr>
                      <p:cNvPr id="0" name="Picture 59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4083050"/>
                        <a:ext cx="3463925" cy="1498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36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622425" y="1828800"/>
            <a:ext cx="7292975" cy="2851150"/>
          </a:xfrm>
        </p:spPr>
        <p:txBody>
          <a:bodyPr>
            <a:noAutofit/>
          </a:bodyPr>
          <a:lstStyle/>
          <a:p>
            <a:pPr marL="342900" lvl="1" indent="-342900" algn="r" rtl="1">
              <a:buFont typeface="Wingdings" panose="05000000000000000000" pitchFamily="2" charset="2"/>
              <a:buChar char="q"/>
            </a:pPr>
            <a:r>
              <a:rPr lang="fa-IR" sz="2000" dirty="0">
                <a:cs typeface="B Roya" panose="00000400000000000000" pitchFamily="2" charset="-78"/>
              </a:rPr>
              <a:t>یک شوک مجزا بجای 3 شوک پشت سر هم</a:t>
            </a:r>
            <a:endParaRPr lang="fa-IR" sz="2000" dirty="0">
              <a:cs typeface="B Roya" panose="00000400000000000000" pitchFamily="2" charset="-78"/>
            </a:endParaRPr>
          </a:p>
          <a:p>
            <a:pPr marL="342900" lvl="1" indent="-342900" algn="r" rtl="1">
              <a:buFont typeface="Wingdings" panose="05000000000000000000" pitchFamily="2" charset="2"/>
              <a:buChar char="q"/>
            </a:pPr>
            <a:r>
              <a:rPr lang="ar-SA" sz="2000" dirty="0">
                <a:cs typeface="B Roya" panose="00000400000000000000" pitchFamily="2" charset="-78"/>
              </a:rPr>
              <a:t>انجام </a:t>
            </a:r>
            <a:r>
              <a:rPr lang="en-US" sz="2000" dirty="0">
                <a:cs typeface="B Roya" panose="00000400000000000000" pitchFamily="2" charset="-78"/>
              </a:rPr>
              <a:t>CPR</a:t>
            </a:r>
            <a:r>
              <a:rPr lang="ar-SA" sz="2000" dirty="0">
                <a:cs typeface="B Roya" panose="00000400000000000000" pitchFamily="2" charset="-78"/>
              </a:rPr>
              <a:t> تا 5 </a:t>
            </a:r>
            <a:r>
              <a:rPr lang="fa-IR" sz="2000" dirty="0">
                <a:cs typeface="B Roya" panose="00000400000000000000" pitchFamily="2" charset="-78"/>
              </a:rPr>
              <a:t>سیکل</a:t>
            </a:r>
            <a:r>
              <a:rPr lang="ar-SA" sz="2000" dirty="0">
                <a:cs typeface="B Roya" panose="00000400000000000000" pitchFamily="2" charset="-78"/>
              </a:rPr>
              <a:t> (دو دقیقه) </a:t>
            </a:r>
            <a:endParaRPr lang="fa-IR" sz="2000" dirty="0">
              <a:cs typeface="B Roya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q"/>
            </a:pPr>
            <a:r>
              <a:rPr lang="en-US" sz="2000" dirty="0">
                <a:cs typeface="B Roya" panose="00000400000000000000" pitchFamily="2" charset="-78"/>
              </a:rPr>
              <a:t>IV access</a:t>
            </a:r>
            <a:r>
              <a:rPr lang="fa-IR" sz="2000" dirty="0">
                <a:cs typeface="B Roya" panose="00000400000000000000" pitchFamily="2" charset="-78"/>
              </a:rPr>
              <a:t> </a:t>
            </a:r>
            <a:r>
              <a:rPr lang="ar-SA" sz="2000" dirty="0">
                <a:cs typeface="B Roya" panose="00000400000000000000" pitchFamily="2" charset="-78"/>
              </a:rPr>
              <a:t>یا </a:t>
            </a:r>
            <a:r>
              <a:rPr lang="fa-IR" sz="2000" dirty="0" err="1">
                <a:cs typeface="B Roya" panose="00000400000000000000" pitchFamily="2" charset="-78"/>
              </a:rPr>
              <a:t>جایگزینهای</a:t>
            </a:r>
            <a:r>
              <a:rPr lang="fa-IR" sz="2000" dirty="0">
                <a:cs typeface="B Roya" panose="00000400000000000000" pitchFamily="2" charset="-78"/>
              </a:rPr>
              <a:t> </a:t>
            </a:r>
            <a:r>
              <a:rPr lang="ar-SA" sz="2000" dirty="0">
                <a:cs typeface="B Roya" panose="00000400000000000000" pitchFamily="2" charset="-78"/>
              </a:rPr>
              <a:t>آن مثل </a:t>
            </a:r>
            <a:r>
              <a:rPr lang="en-US" sz="2000" dirty="0">
                <a:cs typeface="B Roya" panose="00000400000000000000" pitchFamily="2" charset="-78"/>
              </a:rPr>
              <a:t>IO</a:t>
            </a:r>
            <a:r>
              <a:rPr lang="ar-SA" sz="2000" dirty="0">
                <a:cs typeface="B Roya" panose="00000400000000000000" pitchFamily="2" charset="-78"/>
              </a:rPr>
              <a:t> یا </a:t>
            </a:r>
            <a:r>
              <a:rPr lang="en-US" sz="2000" dirty="0">
                <a:cs typeface="B Roya" panose="00000400000000000000" pitchFamily="2" charset="-78"/>
              </a:rPr>
              <a:t>ET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ar-SA" sz="2000" dirty="0">
                <a:cs typeface="B Roya" panose="00000400000000000000" pitchFamily="2" charset="-78"/>
              </a:rPr>
              <a:t>اپی نفری</a:t>
            </a:r>
            <a:r>
              <a:rPr lang="fa-IR" sz="2000" dirty="0">
                <a:cs typeface="B Roya" panose="00000400000000000000" pitchFamily="2" charset="-78"/>
              </a:rPr>
              <a:t>ن</a:t>
            </a:r>
            <a:r>
              <a:rPr lang="en-US" sz="2000" dirty="0">
                <a:cs typeface="B Roya" panose="00000400000000000000" pitchFamily="2" charset="-78"/>
              </a:rPr>
              <a:t>  </a:t>
            </a:r>
            <a:r>
              <a:rPr lang="fa-IR" sz="2000" dirty="0">
                <a:cs typeface="B Roya" panose="00000400000000000000" pitchFamily="2" charset="-78"/>
              </a:rPr>
              <a:t> هر 3 تا 5 دقیقه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000" dirty="0">
                <a:cs typeface="B Roya" panose="00000400000000000000" pitchFamily="2" charset="-78"/>
              </a:rPr>
              <a:t>در نظر داشتن راه هوایی پیشرفته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000" dirty="0">
                <a:cs typeface="B Roya" panose="00000400000000000000" pitchFamily="2" charset="-78"/>
              </a:rPr>
              <a:t>آمیودارون: فقط در ارست قلبی تنفسی</a:t>
            </a:r>
            <a:endParaRPr lang="fa-IR" sz="2000" dirty="0">
              <a:cs typeface="B Roya" panose="00000400000000000000" pitchFamily="2" charset="-78"/>
            </a:endParaRPr>
          </a:p>
        </p:txBody>
      </p:sp>
      <p:pic>
        <p:nvPicPr>
          <p:cNvPr id="143367" name="Picture 7" descr="2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4083050"/>
            <a:ext cx="4309671" cy="132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9972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3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3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3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3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3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3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3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3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3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3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3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3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3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3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365760"/>
            <a:ext cx="9067800" cy="929640"/>
          </a:xfrm>
        </p:spPr>
        <p:txBody>
          <a:bodyPr anchor="t"/>
          <a:lstStyle/>
          <a:p>
            <a:pPr algn="ctr" eaLnBrk="1" hangingPunct="1"/>
            <a:r>
              <a:rPr lang="en-US" sz="4400" b="1" dirty="0" smtClean="0">
                <a:solidFill>
                  <a:srgbClr val="FF0000"/>
                </a:solidFill>
              </a:rPr>
              <a:t>VT  Or VF</a:t>
            </a:r>
          </a:p>
        </p:txBody>
      </p:sp>
      <p:sp>
        <p:nvSpPr>
          <p:cNvPr id="77827" name="Rectangle 3"/>
          <p:cNvSpPr>
            <a:spLocks noGrp="1" noChangeArrowheads="1"/>
          </p:cNvSpPr>
          <p:nvPr>
            <p:ph idx="1"/>
          </p:nvPr>
        </p:nvSpPr>
        <p:spPr>
          <a:xfrm>
            <a:off x="911225" y="1555750"/>
            <a:ext cx="822960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dirty="0" smtClean="0"/>
              <a:t> </a:t>
            </a:r>
          </a:p>
        </p:txBody>
      </p:sp>
      <p:sp>
        <p:nvSpPr>
          <p:cNvPr id="19460" name="Oval 4"/>
          <p:cNvSpPr>
            <a:spLocks noChangeArrowheads="1"/>
          </p:cNvSpPr>
          <p:nvPr/>
        </p:nvSpPr>
        <p:spPr bwMode="auto">
          <a:xfrm>
            <a:off x="533400" y="1295400"/>
            <a:ext cx="2209800" cy="2362200"/>
          </a:xfrm>
          <a:prstGeom prst="ellipse">
            <a:avLst/>
          </a:prstGeom>
          <a:solidFill>
            <a:schemeClr val="accent3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800" b="1" i="1" dirty="0">
                <a:solidFill>
                  <a:srgbClr val="000000"/>
                </a:solidFill>
              </a:rPr>
              <a:t>DC Shock</a:t>
            </a:r>
          </a:p>
        </p:txBody>
      </p:sp>
      <p:sp>
        <p:nvSpPr>
          <p:cNvPr id="19461" name="Oval 5"/>
          <p:cNvSpPr>
            <a:spLocks noChangeArrowheads="1"/>
          </p:cNvSpPr>
          <p:nvPr/>
        </p:nvSpPr>
        <p:spPr bwMode="auto">
          <a:xfrm>
            <a:off x="3352800" y="2667000"/>
            <a:ext cx="2438400" cy="2362200"/>
          </a:xfrm>
          <a:prstGeom prst="ellipse">
            <a:avLst/>
          </a:prstGeom>
          <a:solidFill>
            <a:schemeClr val="accent3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800" b="1" i="1" dirty="0">
                <a:solidFill>
                  <a:srgbClr val="000000"/>
                </a:solidFill>
              </a:rPr>
              <a:t>DC Shock</a:t>
            </a:r>
            <a:r>
              <a:rPr lang="en-US" b="1" i="1" dirty="0">
                <a:solidFill>
                  <a:srgbClr val="000000"/>
                </a:solidFill>
              </a:rPr>
              <a:t> </a:t>
            </a:r>
            <a:endParaRPr lang="en-US" sz="3200" b="1" i="1" dirty="0">
              <a:solidFill>
                <a:srgbClr val="000000"/>
              </a:solidFill>
            </a:endParaRPr>
          </a:p>
          <a:p>
            <a:pPr algn="ctr"/>
            <a:r>
              <a:rPr lang="en-US" sz="3200" b="1" i="1" dirty="0">
                <a:solidFill>
                  <a:srgbClr val="000000"/>
                </a:solidFill>
              </a:rPr>
              <a:t>+</a:t>
            </a:r>
          </a:p>
          <a:p>
            <a:pPr algn="ctr"/>
            <a:r>
              <a:rPr lang="en-US" sz="2400" b="1" i="1" dirty="0">
                <a:solidFill>
                  <a:srgbClr val="000000"/>
                </a:solidFill>
              </a:rPr>
              <a:t>Epinephrine</a:t>
            </a:r>
          </a:p>
        </p:txBody>
      </p:sp>
      <p:sp>
        <p:nvSpPr>
          <p:cNvPr id="19462" name="Oval 6"/>
          <p:cNvSpPr>
            <a:spLocks noChangeArrowheads="1"/>
          </p:cNvSpPr>
          <p:nvPr/>
        </p:nvSpPr>
        <p:spPr bwMode="auto">
          <a:xfrm>
            <a:off x="6477000" y="4191000"/>
            <a:ext cx="2362200" cy="23622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2000" b="1" i="1" dirty="0">
                <a:solidFill>
                  <a:srgbClr val="000000"/>
                </a:solidFill>
              </a:rPr>
              <a:t>DC Shock</a:t>
            </a:r>
          </a:p>
          <a:p>
            <a:r>
              <a:rPr lang="en-US" b="1" i="1" dirty="0">
                <a:solidFill>
                  <a:srgbClr val="000000"/>
                </a:solidFill>
              </a:rPr>
              <a:t>+</a:t>
            </a:r>
          </a:p>
          <a:p>
            <a:r>
              <a:rPr lang="en-US" sz="2400" b="1" i="1" dirty="0">
                <a:solidFill>
                  <a:srgbClr val="000000"/>
                </a:solidFill>
              </a:rPr>
              <a:t>Epinephrine</a:t>
            </a:r>
          </a:p>
          <a:p>
            <a:r>
              <a:rPr lang="en-US" sz="2000" b="1" i="1" dirty="0">
                <a:solidFill>
                  <a:srgbClr val="000000"/>
                </a:solidFill>
              </a:rPr>
              <a:t>+</a:t>
            </a:r>
          </a:p>
          <a:p>
            <a:r>
              <a:rPr lang="en-US" sz="2400" b="1" i="1" dirty="0" err="1">
                <a:solidFill>
                  <a:srgbClr val="000000"/>
                </a:solidFill>
              </a:rPr>
              <a:t>Amiodarone</a:t>
            </a:r>
            <a:endParaRPr lang="en-US" sz="2400" b="1" i="1" dirty="0">
              <a:solidFill>
                <a:srgbClr val="000000"/>
              </a:solidFill>
            </a:endParaRPr>
          </a:p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9464" name="AutoShape 8"/>
          <p:cNvSpPr>
            <a:spLocks noChangeArrowheads="1"/>
          </p:cNvSpPr>
          <p:nvPr/>
        </p:nvSpPr>
        <p:spPr bwMode="auto">
          <a:xfrm rot="1918499">
            <a:off x="2819400" y="2819400"/>
            <a:ext cx="457200" cy="457200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1100">
                <a:solidFill>
                  <a:srgbClr val="000000"/>
                </a:solidFill>
              </a:rPr>
              <a:t>2 min</a:t>
            </a:r>
            <a:endParaRPr lang="fa-IR" sz="1100">
              <a:solidFill>
                <a:srgbClr val="000000"/>
              </a:solidFill>
            </a:endParaRPr>
          </a:p>
        </p:txBody>
      </p:sp>
      <p:sp>
        <p:nvSpPr>
          <p:cNvPr id="19465" name="AutoShape 9"/>
          <p:cNvSpPr>
            <a:spLocks noChangeArrowheads="1"/>
          </p:cNvSpPr>
          <p:nvPr/>
        </p:nvSpPr>
        <p:spPr bwMode="auto">
          <a:xfrm rot="1918499">
            <a:off x="5867400" y="4343400"/>
            <a:ext cx="457200" cy="457200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1100">
                <a:solidFill>
                  <a:srgbClr val="000000"/>
                </a:solidFill>
              </a:rPr>
              <a:t>2 min</a:t>
            </a:r>
            <a:endParaRPr lang="fa-IR" sz="11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403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" dur="2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6" dur="2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animBg="1"/>
      <p:bldP spid="19461" grpId="0" animBg="1"/>
      <p:bldP spid="19462" grpId="0" animBg="1"/>
      <p:bldP spid="19464" grpId="0" animBg="1"/>
      <p:bldP spid="1946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228600"/>
            <a:ext cx="8915400" cy="1447800"/>
          </a:xfrm>
        </p:spPr>
        <p:txBody>
          <a:bodyPr/>
          <a:lstStyle/>
          <a:p>
            <a:pPr rtl="1"/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اقدامات در </a:t>
            </a:r>
            <a:r>
              <a:rPr lang="fa-IR" sz="2000" b="1" dirty="0" err="1" smtClean="0">
                <a:solidFill>
                  <a:schemeClr val="tx1"/>
                </a:solidFill>
                <a:cs typeface="B Titr" panose="00000700000000000000" pitchFamily="2" charset="-78"/>
              </a:rPr>
              <a:t>آسیستول</a:t>
            </a: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 و فعالیت الکتریکی بدون نبض</a:t>
            </a:r>
            <a:r>
              <a:rPr lang="en-US" sz="2000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/>
            </a:r>
            <a:br>
              <a:rPr lang="en-US" sz="2000" b="1" dirty="0" smtClean="0">
                <a:solidFill>
                  <a:srgbClr val="FF0000"/>
                </a:solidFill>
                <a:cs typeface="B Titr" panose="00000700000000000000" pitchFamily="2" charset="-78"/>
              </a:rPr>
            </a:br>
            <a:r>
              <a:rPr lang="fa-IR" sz="2000" b="1" dirty="0">
                <a:solidFill>
                  <a:srgbClr val="FF0000"/>
                </a:solidFill>
                <a:cs typeface="B Titr" panose="00000700000000000000" pitchFamily="2" charset="-78"/>
              </a:rPr>
              <a:t/>
            </a:r>
            <a:br>
              <a:rPr lang="fa-IR" sz="2000" b="1" dirty="0">
                <a:solidFill>
                  <a:srgbClr val="FF0000"/>
                </a:solidFill>
                <a:cs typeface="B Titr" panose="00000700000000000000" pitchFamily="2" charset="-78"/>
              </a:rPr>
            </a:br>
            <a:endParaRPr lang="en-US" sz="2000" b="1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14336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5801" y="1828800"/>
            <a:ext cx="8229600" cy="2851150"/>
          </a:xfrm>
        </p:spPr>
        <p:txBody>
          <a:bodyPr>
            <a:noAutofit/>
          </a:bodyPr>
          <a:lstStyle/>
          <a:p>
            <a:pPr marL="342900" lvl="1" indent="-342900" algn="r" rtl="1">
              <a:buFont typeface="Wingdings" panose="05000000000000000000" pitchFamily="2" charset="2"/>
              <a:buChar char="q"/>
            </a:pPr>
            <a:r>
              <a:rPr lang="ar-SA" sz="2000" dirty="0">
                <a:cs typeface="B Roya" panose="00000400000000000000" pitchFamily="2" charset="-78"/>
              </a:rPr>
              <a:t>انجام </a:t>
            </a:r>
            <a:r>
              <a:rPr lang="en-US" sz="2000" dirty="0">
                <a:cs typeface="B Roya" panose="00000400000000000000" pitchFamily="2" charset="-78"/>
              </a:rPr>
              <a:t>CPR</a:t>
            </a:r>
            <a:r>
              <a:rPr lang="ar-SA" sz="2000" dirty="0">
                <a:cs typeface="B Roya" panose="00000400000000000000" pitchFamily="2" charset="-78"/>
              </a:rPr>
              <a:t> تا 5 </a:t>
            </a:r>
            <a:r>
              <a:rPr lang="fa-IR" sz="2000" dirty="0">
                <a:cs typeface="B Roya" panose="00000400000000000000" pitchFamily="2" charset="-78"/>
              </a:rPr>
              <a:t>سیکل</a:t>
            </a:r>
            <a:r>
              <a:rPr lang="ar-SA" sz="2000" dirty="0">
                <a:cs typeface="B Roya" panose="00000400000000000000" pitchFamily="2" charset="-78"/>
              </a:rPr>
              <a:t> (دو دقیقه) </a:t>
            </a:r>
            <a:endParaRPr lang="fa-IR" sz="2000" dirty="0">
              <a:cs typeface="B Roya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q"/>
            </a:pPr>
            <a:r>
              <a:rPr lang="en-US" sz="2000" dirty="0">
                <a:cs typeface="B Roya" panose="00000400000000000000" pitchFamily="2" charset="-78"/>
              </a:rPr>
              <a:t>IV access</a:t>
            </a:r>
            <a:r>
              <a:rPr lang="fa-IR" sz="2000" dirty="0">
                <a:cs typeface="B Roya" panose="00000400000000000000" pitchFamily="2" charset="-78"/>
              </a:rPr>
              <a:t> </a:t>
            </a:r>
            <a:r>
              <a:rPr lang="ar-SA" sz="2000" dirty="0">
                <a:cs typeface="B Roya" panose="00000400000000000000" pitchFamily="2" charset="-78"/>
              </a:rPr>
              <a:t>یا </a:t>
            </a:r>
            <a:r>
              <a:rPr lang="fa-IR" sz="2000" dirty="0" err="1">
                <a:cs typeface="B Roya" panose="00000400000000000000" pitchFamily="2" charset="-78"/>
              </a:rPr>
              <a:t>جایگزینهای</a:t>
            </a:r>
            <a:r>
              <a:rPr lang="fa-IR" sz="2000" dirty="0">
                <a:cs typeface="B Roya" panose="00000400000000000000" pitchFamily="2" charset="-78"/>
              </a:rPr>
              <a:t> </a:t>
            </a:r>
            <a:r>
              <a:rPr lang="ar-SA" sz="2000" dirty="0">
                <a:cs typeface="B Roya" panose="00000400000000000000" pitchFamily="2" charset="-78"/>
              </a:rPr>
              <a:t>آن مثل </a:t>
            </a:r>
            <a:r>
              <a:rPr lang="en-US" sz="2000" dirty="0">
                <a:cs typeface="B Roya" panose="00000400000000000000" pitchFamily="2" charset="-78"/>
              </a:rPr>
              <a:t>IO</a:t>
            </a:r>
            <a:r>
              <a:rPr lang="ar-SA" sz="2000" dirty="0">
                <a:cs typeface="B Roya" panose="00000400000000000000" pitchFamily="2" charset="-78"/>
              </a:rPr>
              <a:t> یا </a:t>
            </a:r>
            <a:r>
              <a:rPr lang="en-US" sz="2000" dirty="0">
                <a:cs typeface="B Roya" panose="00000400000000000000" pitchFamily="2" charset="-78"/>
              </a:rPr>
              <a:t>ET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ar-SA" sz="2000" dirty="0">
                <a:cs typeface="B Roya" panose="00000400000000000000" pitchFamily="2" charset="-78"/>
              </a:rPr>
              <a:t>اپی نفری</a:t>
            </a:r>
            <a:r>
              <a:rPr lang="fa-IR" sz="2000" dirty="0">
                <a:cs typeface="B Roya" panose="00000400000000000000" pitchFamily="2" charset="-78"/>
              </a:rPr>
              <a:t>ن</a:t>
            </a:r>
            <a:r>
              <a:rPr lang="en-US" sz="2000" dirty="0">
                <a:cs typeface="B Roya" panose="00000400000000000000" pitchFamily="2" charset="-78"/>
              </a:rPr>
              <a:t>  </a:t>
            </a:r>
            <a:r>
              <a:rPr lang="fa-IR" sz="2000" dirty="0">
                <a:cs typeface="B Roya" panose="00000400000000000000" pitchFamily="2" charset="-78"/>
              </a:rPr>
              <a:t> هر 3 تا 5 دقیقه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000" dirty="0">
                <a:cs typeface="B Roya" panose="00000400000000000000" pitchFamily="2" charset="-78"/>
              </a:rPr>
              <a:t>در نظر داشتن راه هوایی پیشرفته</a:t>
            </a: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85800" y="4191000"/>
            <a:ext cx="8229600" cy="1369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2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3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3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3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3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3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3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3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3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65760"/>
            <a:ext cx="9144000" cy="853440"/>
          </a:xfrm>
        </p:spPr>
        <p:txBody>
          <a:bodyPr/>
          <a:lstStyle/>
          <a:p>
            <a:r>
              <a:rPr lang="fa-IR" sz="2000" b="1" smtClean="0">
                <a:solidFill>
                  <a:schemeClr val="tx1"/>
                </a:solidFill>
                <a:cs typeface="B Titr" panose="00000700000000000000" pitchFamily="2" charset="-78"/>
              </a:rPr>
              <a:t>شوک در </a:t>
            </a:r>
            <a:r>
              <a:rPr lang="fa-IR" sz="2000" smtClean="0">
                <a:solidFill>
                  <a:schemeClr val="tx1"/>
                </a:solidFill>
                <a:cs typeface="B Titr" panose="00000700000000000000" pitchFamily="2" charset="-78"/>
              </a:rPr>
              <a:t>بزرگسالان</a:t>
            </a:r>
            <a:endParaRPr lang="fa-IR" sz="2000" b="1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sp>
        <p:nvSpPr>
          <p:cNvPr id="193539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066800"/>
            <a:ext cx="8610600" cy="4876800"/>
          </a:xfrm>
        </p:spPr>
        <p:txBody>
          <a:bodyPr>
            <a:noAutofit/>
          </a:bodyPr>
          <a:lstStyle/>
          <a:p>
            <a:pPr lvl="1" algn="r" rtl="1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fa-IR" sz="2000" dirty="0">
                <a:cs typeface="B Roya" panose="00000400000000000000" pitchFamily="2" charset="-78"/>
              </a:rPr>
              <a:t>دستگاه دفیبریلاتور مونوفازیک:360ژول</a:t>
            </a:r>
          </a:p>
          <a:p>
            <a:pPr lvl="1" algn="r" rtl="1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fa-IR" sz="2000" dirty="0">
                <a:cs typeface="B Roya" panose="00000400000000000000" pitchFamily="2" charset="-78"/>
              </a:rPr>
              <a:t>دستگاه دفیبریلاتور بای فازیک: با توجه به توصیه دستگاه( به طور معمول بین 120-200ژول در صورتیکه اطلاعاتی وجود ندارد200ژول</a:t>
            </a:r>
          </a:p>
          <a:p>
            <a:pPr lvl="1" algn="r" rtl="1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fa-IR" sz="2000" dirty="0">
                <a:cs typeface="B Roya" panose="00000400000000000000" pitchFamily="2" charset="-78"/>
              </a:rPr>
              <a:t>دستگاه بی فازیک جدید: با حداکثر 360 ژول</a:t>
            </a:r>
          </a:p>
          <a:p>
            <a:pPr lvl="1" algn="r" rtl="1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fa-IR" sz="2000" dirty="0">
                <a:cs typeface="B Roya" panose="00000400000000000000" pitchFamily="2" charset="-78"/>
              </a:rPr>
              <a:t>دستگاه </a:t>
            </a:r>
            <a:r>
              <a:rPr lang="en-US" sz="2000" dirty="0">
                <a:cs typeface="B Roya" panose="00000400000000000000" pitchFamily="2" charset="-78"/>
              </a:rPr>
              <a:t>  AED </a:t>
            </a:r>
            <a:r>
              <a:rPr lang="fa-IR" sz="2000" dirty="0">
                <a:cs typeface="B Roya" panose="00000400000000000000" pitchFamily="2" charset="-78"/>
              </a:rPr>
              <a:t>نیمه یا تمام اتوماتیک : میزان را خود دستگاه تنظیم خواهد نمود</a:t>
            </a:r>
            <a:r>
              <a:rPr lang="fa-IR" sz="2000" dirty="0" smtClean="0">
                <a:cs typeface="B Zar" pitchFamily="2" charset="-78"/>
              </a:rPr>
              <a:t>.</a:t>
            </a:r>
          </a:p>
          <a:p>
            <a:pPr marL="457200" lvl="1" indent="0" algn="r" rtl="1">
              <a:lnSpc>
                <a:spcPct val="90000"/>
              </a:lnSpc>
              <a:buNone/>
            </a:pPr>
            <a:endParaRPr lang="fa-IR" sz="2000" dirty="0" smtClean="0">
              <a:cs typeface="B Karim" panose="00000400000000000000" pitchFamily="2" charset="-78"/>
            </a:endParaRPr>
          </a:p>
          <a:p>
            <a:pPr marL="457200" lvl="1" indent="0" algn="r" rtl="1">
              <a:buNone/>
            </a:pPr>
            <a:endParaRPr lang="fa-IR" sz="2000" dirty="0" smtClean="0">
              <a:cs typeface="B Zar" pitchFamily="2" charset="-78"/>
            </a:endParaRPr>
          </a:p>
          <a:p>
            <a:pPr marL="457200" lvl="1" indent="0" algn="r" rtl="1">
              <a:buNone/>
            </a:pPr>
            <a:endParaRPr lang="fa-IR" sz="2000" dirty="0" smtClean="0">
              <a:cs typeface="B Zar" pitchFamily="2" charset="-78"/>
            </a:endParaRPr>
          </a:p>
          <a:p>
            <a:pPr lvl="1" algn="r" rtl="1">
              <a:buFont typeface="Wingdings" panose="05000000000000000000" pitchFamily="2" charset="2"/>
              <a:buChar char="Ø"/>
            </a:pPr>
            <a:r>
              <a:rPr lang="fa-IR" sz="2000" dirty="0" smtClean="0">
                <a:cs typeface="B Roya" panose="00000400000000000000" pitchFamily="2" charset="-78"/>
              </a:rPr>
              <a:t>در صورت استفاده از هر دو نوع دستگاه </a:t>
            </a:r>
            <a:r>
              <a:rPr lang="fa-IR" sz="2000" dirty="0" err="1" smtClean="0">
                <a:cs typeface="B Roya" panose="00000400000000000000" pitchFamily="2" charset="-78"/>
              </a:rPr>
              <a:t>دفیبریلاتور</a:t>
            </a:r>
            <a:r>
              <a:rPr lang="fa-IR" sz="2000" dirty="0" smtClean="0">
                <a:cs typeface="B Roya" panose="00000400000000000000" pitchFamily="2" charset="-78"/>
              </a:rPr>
              <a:t> </a:t>
            </a:r>
            <a:r>
              <a:rPr lang="fa-IR" sz="2000" dirty="0" err="1" smtClean="0">
                <a:cs typeface="B Roya" panose="00000400000000000000" pitchFamily="2" charset="-78"/>
              </a:rPr>
              <a:t>مونوفازیک</a:t>
            </a:r>
            <a:r>
              <a:rPr lang="fa-IR" sz="2000" dirty="0" smtClean="0">
                <a:cs typeface="B Roya" panose="00000400000000000000" pitchFamily="2" charset="-78"/>
              </a:rPr>
              <a:t> و </a:t>
            </a:r>
            <a:r>
              <a:rPr lang="fa-IR" sz="2000" dirty="0" err="1" smtClean="0">
                <a:cs typeface="B Roya" panose="00000400000000000000" pitchFamily="2" charset="-78"/>
              </a:rPr>
              <a:t>بای</a:t>
            </a:r>
            <a:r>
              <a:rPr lang="fa-IR" sz="2000" dirty="0" smtClean="0">
                <a:cs typeface="B Roya" panose="00000400000000000000" pitchFamily="2" charset="-78"/>
              </a:rPr>
              <a:t> </a:t>
            </a:r>
            <a:r>
              <a:rPr lang="fa-IR" sz="2000" dirty="0" err="1" smtClean="0">
                <a:cs typeface="B Roya" panose="00000400000000000000" pitchFamily="2" charset="-78"/>
              </a:rPr>
              <a:t>فازیک</a:t>
            </a:r>
            <a:r>
              <a:rPr lang="fa-IR" sz="2000" dirty="0" smtClean="0">
                <a:cs typeface="B Roya" panose="00000400000000000000" pitchFamily="2" charset="-78"/>
              </a:rPr>
              <a:t> </a:t>
            </a:r>
            <a:endParaRPr lang="en-US" sz="2000" dirty="0" smtClean="0">
              <a:cs typeface="B Roya" panose="00000400000000000000" pitchFamily="2" charset="-78"/>
            </a:endParaRPr>
          </a:p>
          <a:p>
            <a:pPr lvl="1" algn="r" rtl="1">
              <a:buFont typeface="Wingdings" panose="05000000000000000000" pitchFamily="2" charset="2"/>
              <a:buChar char="Ø"/>
            </a:pPr>
            <a:r>
              <a:rPr lang="fa-IR" sz="2000" dirty="0" smtClean="0">
                <a:cs typeface="B Roya" panose="00000400000000000000" pitchFamily="2" charset="-78"/>
              </a:rPr>
              <a:t>شوک اول: </a:t>
            </a:r>
            <a:r>
              <a:rPr lang="en-US" sz="2000" dirty="0" smtClean="0">
                <a:cs typeface="B Roya" panose="00000400000000000000" pitchFamily="2" charset="-78"/>
              </a:rPr>
              <a:t>J/kg</a:t>
            </a:r>
            <a:r>
              <a:rPr lang="fa-IR" sz="2000" dirty="0" smtClean="0">
                <a:cs typeface="B Roya" panose="00000400000000000000" pitchFamily="2" charset="-78"/>
              </a:rPr>
              <a:t>2 </a:t>
            </a:r>
          </a:p>
          <a:p>
            <a:pPr lvl="1" algn="r" rtl="1">
              <a:buFont typeface="Wingdings" panose="05000000000000000000" pitchFamily="2" charset="2"/>
              <a:buChar char="Ø"/>
            </a:pPr>
            <a:r>
              <a:rPr lang="fa-IR" sz="2000" dirty="0" err="1" smtClean="0">
                <a:cs typeface="B Roya" panose="00000400000000000000" pitchFamily="2" charset="-78"/>
              </a:rPr>
              <a:t>شوکهای</a:t>
            </a:r>
            <a:r>
              <a:rPr lang="fa-IR" sz="2000" dirty="0" smtClean="0">
                <a:cs typeface="B Roya" panose="00000400000000000000" pitchFamily="2" charset="-78"/>
              </a:rPr>
              <a:t> بعدی:</a:t>
            </a:r>
            <a:r>
              <a:rPr lang="en-US" sz="2000" dirty="0" smtClean="0">
                <a:cs typeface="B Roya" panose="00000400000000000000" pitchFamily="2" charset="-78"/>
              </a:rPr>
              <a:t> J/kg</a:t>
            </a:r>
            <a:r>
              <a:rPr lang="fa-IR" sz="2000" dirty="0" smtClean="0">
                <a:cs typeface="B Roya" panose="00000400000000000000" pitchFamily="2" charset="-78"/>
              </a:rPr>
              <a:t>4 (حداکثر دوز بزرگسالان</a:t>
            </a:r>
            <a:r>
              <a:rPr lang="fa-IR" sz="2000" dirty="0" smtClean="0">
                <a:cs typeface="B Roya" panose="00000400000000000000" pitchFamily="2" charset="-78"/>
              </a:rPr>
              <a:t>)</a:t>
            </a:r>
          </a:p>
          <a:p>
            <a:pPr lvl="1" algn="r" rtl="1">
              <a:lnSpc>
                <a:spcPct val="90000"/>
              </a:lnSpc>
              <a:buFont typeface="Wingdings" panose="05000000000000000000" pitchFamily="2" charset="2"/>
              <a:buChar char="q"/>
            </a:pPr>
            <a:endParaRPr lang="fa-IR" sz="2000" dirty="0">
              <a:cs typeface="B Karim" panose="00000400000000000000" pitchFamily="2" charset="-78"/>
            </a:endParaRPr>
          </a:p>
        </p:txBody>
      </p:sp>
      <p:pic>
        <p:nvPicPr>
          <p:cNvPr id="193540" name="Picture 4" descr="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4236028"/>
            <a:ext cx="2729345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MehrSorosh\Desktop\defibrillator-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5029200"/>
            <a:ext cx="2667000" cy="1569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00100" y="3136935"/>
            <a:ext cx="75437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dirty="0" smtClean="0">
                <a:cs typeface="B Titr" panose="00000700000000000000" pitchFamily="2" charset="-78"/>
              </a:rPr>
              <a:t>شوک</a:t>
            </a:r>
            <a:r>
              <a:rPr lang="fa-IR" sz="2000" b="1" dirty="0" smtClean="0">
                <a:latin typeface="+mj-lt"/>
                <a:ea typeface="+mj-ea"/>
                <a:cs typeface="B Titr" panose="00000700000000000000" pitchFamily="2" charset="-78"/>
              </a:rPr>
              <a:t> در کودکان</a:t>
            </a:r>
            <a:endParaRPr lang="en-US" sz="20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23634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3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3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3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3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3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3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3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3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35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35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35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35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35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35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53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>
          <a:xfrm>
            <a:off x="822960" y="365760"/>
            <a:ext cx="7520940" cy="929640"/>
          </a:xfrm>
        </p:spPr>
        <p:txBody>
          <a:bodyPr/>
          <a:lstStyle/>
          <a:p>
            <a:pPr algn="ctr"/>
            <a:r>
              <a:rPr lang="en-US" sz="2000" dirty="0">
                <a:solidFill>
                  <a:schemeClr val="tx1"/>
                </a:solidFill>
                <a:cs typeface="B Titr" panose="00000700000000000000" pitchFamily="2" charset="-78"/>
              </a:rPr>
              <a:t>IV access</a:t>
            </a:r>
          </a:p>
        </p:txBody>
      </p:sp>
      <p:sp>
        <p:nvSpPr>
          <p:cNvPr id="123907" name="Rectangle 3"/>
          <p:cNvSpPr>
            <a:spLocks noGrp="1" noChangeArrowheads="1"/>
          </p:cNvSpPr>
          <p:nvPr>
            <p:ph idx="1"/>
          </p:nvPr>
        </p:nvSpPr>
        <p:spPr>
          <a:xfrm>
            <a:off x="441960" y="1828800"/>
            <a:ext cx="8282940" cy="3579849"/>
          </a:xfrm>
        </p:spPr>
        <p:txBody>
          <a:bodyPr>
            <a:normAutofit/>
          </a:bodyPr>
          <a:lstStyle/>
          <a:p>
            <a:pPr marL="571500" indent="-571500" algn="r" rtl="1">
              <a:buFont typeface="Wingdings" pitchFamily="2" charset="2"/>
              <a:buChar char="ü"/>
            </a:pPr>
            <a:r>
              <a:rPr lang="fa-IR" sz="2000" dirty="0">
                <a:cs typeface="B Roya" panose="00000400000000000000" pitchFamily="2" charset="-78"/>
              </a:rPr>
              <a:t>در صورت عدم امکان دسترسی </a:t>
            </a:r>
            <a:r>
              <a:rPr lang="fa-IR" sz="2000" dirty="0" smtClean="0">
                <a:cs typeface="B Roya" panose="00000400000000000000" pitchFamily="2" charset="-78"/>
              </a:rPr>
              <a:t>به</a:t>
            </a:r>
            <a:r>
              <a:rPr lang="en-US" sz="2000" dirty="0" smtClean="0">
                <a:cs typeface="B Roya" panose="00000400000000000000" pitchFamily="2" charset="-78"/>
              </a:rPr>
              <a:t>IV</a:t>
            </a:r>
            <a:r>
              <a:rPr lang="fa-IR" sz="2000" dirty="0" smtClean="0">
                <a:cs typeface="B Roya" panose="00000400000000000000" pitchFamily="2" charset="-78"/>
              </a:rPr>
              <a:t> </a:t>
            </a:r>
            <a:r>
              <a:rPr lang="fa-IR" sz="2000" dirty="0" smtClean="0">
                <a:solidFill>
                  <a:srgbClr val="FF0000"/>
                </a:solidFill>
                <a:cs typeface="B Roya" panose="00000400000000000000" pitchFamily="2" charset="-78"/>
              </a:rPr>
              <a:t>در اطفال:</a:t>
            </a:r>
          </a:p>
          <a:p>
            <a:pPr marL="571500" indent="-571500" algn="r" rtl="1">
              <a:buNone/>
            </a:pPr>
            <a:r>
              <a:rPr lang="fa-IR" sz="2000" dirty="0" smtClean="0">
                <a:solidFill>
                  <a:srgbClr val="FF0000"/>
                </a:solidFill>
                <a:cs typeface="B Roya" panose="00000400000000000000" pitchFamily="2" charset="-78"/>
              </a:rPr>
              <a:t>               </a:t>
            </a:r>
            <a:r>
              <a:rPr lang="fa-IR" sz="2000" dirty="0" smtClean="0">
                <a:cs typeface="B Roya" panose="00000400000000000000" pitchFamily="2" charset="-78"/>
              </a:rPr>
              <a:t>انتخاب بعدی: راه </a:t>
            </a:r>
            <a:r>
              <a:rPr lang="fa-IR" sz="2000" dirty="0">
                <a:cs typeface="B Roya" panose="00000400000000000000" pitchFamily="2" charset="-78"/>
              </a:rPr>
              <a:t>داخل استخوانی (</a:t>
            </a:r>
            <a:r>
              <a:rPr lang="en-US" sz="2000" dirty="0">
                <a:cs typeface="B Roya" panose="00000400000000000000" pitchFamily="2" charset="-78"/>
              </a:rPr>
              <a:t>(</a:t>
            </a:r>
            <a:r>
              <a:rPr lang="en-US" sz="2000" dirty="0" smtClean="0">
                <a:cs typeface="B Roya" panose="00000400000000000000" pitchFamily="2" charset="-78"/>
              </a:rPr>
              <a:t>inter-osseous</a:t>
            </a:r>
            <a:r>
              <a:rPr lang="fa-IR" sz="2000" dirty="0" smtClean="0">
                <a:cs typeface="B Roya" panose="00000400000000000000" pitchFamily="2" charset="-78"/>
              </a:rPr>
              <a:t>: دوز داروها همانند دوز </a:t>
            </a:r>
            <a:r>
              <a:rPr lang="en-US" sz="2000" dirty="0" smtClean="0">
                <a:cs typeface="B Roya" panose="00000400000000000000" pitchFamily="2" charset="-78"/>
              </a:rPr>
              <a:t>IV</a:t>
            </a:r>
            <a:endParaRPr lang="fa-IR" sz="2000" dirty="0" smtClean="0">
              <a:cs typeface="B Roya" panose="00000400000000000000" pitchFamily="2" charset="-78"/>
            </a:endParaRPr>
          </a:p>
          <a:p>
            <a:pPr marL="457200" indent="-457200" algn="r" rtl="1">
              <a:buFont typeface="Wingdings" pitchFamily="2" charset="2"/>
              <a:buChar char="ü"/>
            </a:pPr>
            <a:r>
              <a:rPr lang="fa-IR" sz="2000" dirty="0" smtClean="0">
                <a:cs typeface="B Roya" panose="00000400000000000000" pitchFamily="2" charset="-78"/>
              </a:rPr>
              <a:t>در صورت عدم امکان دسترسی به </a:t>
            </a:r>
            <a:r>
              <a:rPr lang="en-US" sz="2000" dirty="0" smtClean="0">
                <a:cs typeface="B Roya" panose="00000400000000000000" pitchFamily="2" charset="-78"/>
              </a:rPr>
              <a:t>IV </a:t>
            </a:r>
            <a:r>
              <a:rPr lang="fa-IR" sz="2000" dirty="0" smtClean="0">
                <a:cs typeface="B Roya" panose="00000400000000000000" pitchFamily="2" charset="-78"/>
              </a:rPr>
              <a:t> یا </a:t>
            </a:r>
            <a:r>
              <a:rPr lang="en-US" sz="2000" dirty="0" smtClean="0">
                <a:cs typeface="B Roya" panose="00000400000000000000" pitchFamily="2" charset="-78"/>
              </a:rPr>
              <a:t>IO</a:t>
            </a:r>
            <a:r>
              <a:rPr lang="fa-IR" sz="2000" dirty="0" smtClean="0">
                <a:cs typeface="B Roya" panose="00000400000000000000" pitchFamily="2" charset="-78"/>
              </a:rPr>
              <a:t>:</a:t>
            </a:r>
          </a:p>
          <a:p>
            <a:pPr marL="457200" indent="-457200" algn="r" rtl="1">
              <a:buNone/>
            </a:pPr>
            <a:r>
              <a:rPr lang="fa-IR" sz="2000" dirty="0" smtClean="0">
                <a:cs typeface="B Roya" panose="00000400000000000000" pitchFamily="2" charset="-78"/>
              </a:rPr>
              <a:t>              انتخاب بعدی: راه داخل تراشه </a:t>
            </a:r>
            <a:r>
              <a:rPr lang="en-US" sz="2000" dirty="0" smtClean="0">
                <a:cs typeface="B Roya" panose="00000400000000000000" pitchFamily="2" charset="-78"/>
              </a:rPr>
              <a:t>(</a:t>
            </a:r>
            <a:r>
              <a:rPr lang="en-US" sz="2000" dirty="0" err="1" smtClean="0">
                <a:cs typeface="B Roya" panose="00000400000000000000" pitchFamily="2" charset="-78"/>
              </a:rPr>
              <a:t>endo</a:t>
            </a:r>
            <a:r>
              <a:rPr lang="en-US" sz="2000" dirty="0" smtClean="0">
                <a:cs typeface="B Roya" panose="00000400000000000000" pitchFamily="2" charset="-78"/>
              </a:rPr>
              <a:t>-tracheal)</a:t>
            </a:r>
            <a:r>
              <a:rPr lang="fa-IR" sz="2000" dirty="0" smtClean="0">
                <a:cs typeface="B Roya" panose="00000400000000000000" pitchFamily="2" charset="-78"/>
              </a:rPr>
              <a:t>:</a:t>
            </a:r>
          </a:p>
          <a:p>
            <a:pPr marL="457200" indent="-457200" algn="r" rtl="1">
              <a:buNone/>
            </a:pPr>
            <a:r>
              <a:rPr lang="fa-IR" sz="2000" dirty="0" smtClean="0">
                <a:cs typeface="B Roya" panose="00000400000000000000" pitchFamily="2" charset="-78"/>
              </a:rPr>
              <a:t>                     دوز داروها 2.5-2 برابر </a:t>
            </a:r>
            <a:r>
              <a:rPr lang="fa-IR" sz="2000" dirty="0">
                <a:cs typeface="B Roya" panose="00000400000000000000" pitchFamily="2" charset="-78"/>
              </a:rPr>
              <a:t>دوز </a:t>
            </a:r>
            <a:r>
              <a:rPr lang="en-US" sz="2000" dirty="0">
                <a:cs typeface="B Roya" panose="00000400000000000000" pitchFamily="2" charset="-78"/>
              </a:rPr>
              <a:t>IV</a:t>
            </a:r>
            <a:r>
              <a:rPr lang="fa-IR" sz="2000" dirty="0">
                <a:cs typeface="B Roya" panose="00000400000000000000" pitchFamily="2" charset="-78"/>
              </a:rPr>
              <a:t>،شیرخواران 10 برابر دوز </a:t>
            </a:r>
            <a:r>
              <a:rPr lang="en-US" sz="2000" dirty="0">
                <a:cs typeface="B Roya" panose="00000400000000000000" pitchFamily="2" charset="-78"/>
              </a:rPr>
              <a:t>IV</a:t>
            </a:r>
          </a:p>
          <a:p>
            <a:pPr marL="914400" lvl="2" indent="0" algn="r" rtl="1">
              <a:buNone/>
            </a:pPr>
            <a:r>
              <a:rPr lang="fa-IR" sz="2000" dirty="0" smtClean="0">
                <a:cs typeface="B Roya" panose="00000400000000000000" pitchFamily="2" charset="-78"/>
              </a:rPr>
              <a:t>   رقیق شده در </a:t>
            </a:r>
            <a:r>
              <a:rPr lang="en-US" sz="2000" dirty="0" smtClean="0">
                <a:cs typeface="B Roya" panose="00000400000000000000" pitchFamily="2" charset="-78"/>
              </a:rPr>
              <a:t>5-10 ml</a:t>
            </a:r>
            <a:r>
              <a:rPr lang="fa-IR" sz="2000" dirty="0" smtClean="0">
                <a:cs typeface="B Roya" panose="00000400000000000000" pitchFamily="2" charset="-78"/>
              </a:rPr>
              <a:t> مایع نرمال </a:t>
            </a:r>
            <a:r>
              <a:rPr lang="fa-IR" sz="2000" dirty="0" err="1" smtClean="0">
                <a:cs typeface="B Roya" panose="00000400000000000000" pitchFamily="2" charset="-78"/>
              </a:rPr>
              <a:t>سالین</a:t>
            </a:r>
            <a:r>
              <a:rPr lang="fa-IR" sz="2000" dirty="0" smtClean="0">
                <a:cs typeface="B Roya" panose="00000400000000000000" pitchFamily="2" charset="-78"/>
              </a:rPr>
              <a:t> یا </a:t>
            </a:r>
            <a:r>
              <a:rPr lang="fa-IR" sz="2000" dirty="0" err="1" smtClean="0">
                <a:cs typeface="B Roya" panose="00000400000000000000" pitchFamily="2" charset="-78"/>
              </a:rPr>
              <a:t>ترجیحاً</a:t>
            </a:r>
            <a:r>
              <a:rPr lang="fa-IR" sz="2000" dirty="0" smtClean="0">
                <a:cs typeface="B Roya" panose="00000400000000000000" pitchFamily="2" charset="-78"/>
              </a:rPr>
              <a:t> آب </a:t>
            </a:r>
            <a:r>
              <a:rPr lang="fa-IR" sz="2000" dirty="0" err="1" smtClean="0">
                <a:cs typeface="B Roya" panose="00000400000000000000" pitchFamily="2" charset="-78"/>
              </a:rPr>
              <a:t>مقطر</a:t>
            </a:r>
            <a:r>
              <a:rPr lang="fa-IR" sz="2000" dirty="0" smtClean="0">
                <a:cs typeface="B Roya" panose="00000400000000000000" pitchFamily="2" charset="-78"/>
              </a:rPr>
              <a:t> </a:t>
            </a:r>
          </a:p>
          <a:p>
            <a:pPr marL="914400" lvl="2" indent="0" algn="r" rtl="1">
              <a:buNone/>
            </a:pPr>
            <a:r>
              <a:rPr lang="fa-IR" sz="2000" dirty="0" smtClean="0">
                <a:cs typeface="B Roya" panose="00000400000000000000" pitchFamily="2" charset="-78"/>
              </a:rPr>
              <a:t>   تهویه تنفسی با فشار مثبت پس از تجویز داخل تراشه جهت کمک به جذب آن</a:t>
            </a:r>
            <a:endParaRPr lang="en-US" sz="2000" dirty="0" smtClean="0">
              <a:cs typeface="B Roya" panose="00000400000000000000" pitchFamily="2" charset="-78"/>
            </a:endParaRPr>
          </a:p>
          <a:p>
            <a:pPr marL="457200" lvl="1" indent="0" algn="r" rtl="1">
              <a:buNone/>
            </a:pPr>
            <a:endParaRPr lang="fa-IR" sz="2000" dirty="0" smtClean="0">
              <a:cs typeface="B Karim" panose="00000400000000000000" pitchFamily="2" charset="-78"/>
            </a:endParaRPr>
          </a:p>
          <a:p>
            <a:pPr marL="457200" lvl="1" indent="0" algn="r" rtl="1">
              <a:buNone/>
            </a:pPr>
            <a:endParaRPr lang="fa-IR" sz="2000" dirty="0">
              <a:cs typeface="B Karim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89250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3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3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39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39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39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39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39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39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39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39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39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39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7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r>
              <a:rPr lang="fa-IR" altLang="en-US" sz="2000" dirty="0" err="1" smtClean="0">
                <a:cs typeface="B Titr" panose="00000700000000000000" pitchFamily="2" charset="-78"/>
              </a:rPr>
              <a:t>اپی</a:t>
            </a:r>
            <a:r>
              <a:rPr lang="fa-IR" altLang="en-US" sz="2000" dirty="0" smtClean="0">
                <a:cs typeface="B Titr" panose="00000700000000000000" pitchFamily="2" charset="-78"/>
              </a:rPr>
              <a:t> نفرین</a:t>
            </a:r>
            <a:endParaRPr lang="en-US" altLang="en-US" sz="2000" dirty="0" smtClean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57338"/>
            <a:ext cx="9144000" cy="4021137"/>
          </a:xfrm>
        </p:spPr>
        <p:txBody>
          <a:bodyPr/>
          <a:lstStyle/>
          <a:p>
            <a:pPr algn="r" rtl="1">
              <a:defRPr/>
            </a:pPr>
            <a:r>
              <a:rPr lang="fa-IR" sz="1800" dirty="0" smtClean="0">
                <a:cs typeface="B Roya" panose="00000400000000000000" pitchFamily="2" charset="-78"/>
              </a:rPr>
              <a:t>بزرگسالان</a:t>
            </a:r>
            <a:r>
              <a:rPr lang="en-US" sz="1800" dirty="0" smtClean="0">
                <a:cs typeface="B Roya" panose="00000400000000000000" pitchFamily="2" charset="-78"/>
              </a:rPr>
              <a:t>:</a:t>
            </a:r>
            <a:r>
              <a:rPr lang="fa-IR" sz="1800" dirty="0" smtClean="0">
                <a:cs typeface="B Roya" panose="00000400000000000000" pitchFamily="2" charset="-78"/>
              </a:rPr>
              <a:t> </a:t>
            </a:r>
            <a:endParaRPr lang="fa-IR" sz="1800" dirty="0">
              <a:cs typeface="B Roya" panose="00000400000000000000" pitchFamily="2" charset="-78"/>
            </a:endParaRPr>
          </a:p>
          <a:p>
            <a:pPr marL="0" indent="0" algn="r" rtl="1">
              <a:buFontTx/>
              <a:buNone/>
              <a:defRPr/>
            </a:pPr>
            <a:r>
              <a:rPr lang="en-US" sz="1800" dirty="0" smtClean="0">
                <a:cs typeface="B Roya" panose="00000400000000000000" pitchFamily="2" charset="-78"/>
              </a:rPr>
              <a:t>Stat               ؛ mg</a:t>
            </a:r>
            <a:r>
              <a:rPr lang="fa-IR" sz="1800" dirty="0">
                <a:cs typeface="B Roya" panose="00000400000000000000" pitchFamily="2" charset="-78"/>
              </a:rPr>
              <a:t>1</a:t>
            </a:r>
            <a:endParaRPr lang="en-US" sz="1800" dirty="0">
              <a:cs typeface="B Roya" panose="00000400000000000000" pitchFamily="2" charset="-78"/>
            </a:endParaRPr>
          </a:p>
          <a:p>
            <a:pPr marL="0" indent="0" algn="r" rtl="1">
              <a:buFontTx/>
              <a:buNone/>
              <a:defRPr/>
            </a:pPr>
            <a:r>
              <a:rPr lang="en-US" sz="1800" dirty="0">
                <a:cs typeface="B Roya" panose="00000400000000000000" pitchFamily="2" charset="-78"/>
              </a:rPr>
              <a:t>10 </a:t>
            </a:r>
            <a:r>
              <a:rPr lang="en-US" sz="1800" dirty="0" smtClean="0">
                <a:cs typeface="B Roya" panose="00000400000000000000" pitchFamily="2" charset="-78"/>
              </a:rPr>
              <a:t>ml               </a:t>
            </a:r>
            <a:r>
              <a:rPr lang="fa-IR" sz="1800" dirty="0">
                <a:cs typeface="B Roya" panose="00000400000000000000" pitchFamily="2" charset="-78"/>
              </a:rPr>
              <a:t>از محلول 1: 10,000 از طریق </a:t>
            </a:r>
            <a:r>
              <a:rPr lang="en-US" sz="1800" dirty="0" smtClean="0">
                <a:cs typeface="B Roya" panose="00000400000000000000" pitchFamily="2" charset="-78"/>
              </a:rPr>
              <a:t>IV</a:t>
            </a:r>
            <a:endParaRPr lang="fa-IR" sz="1800" dirty="0" smtClean="0">
              <a:cs typeface="B Roya" panose="00000400000000000000" pitchFamily="2" charset="-78"/>
            </a:endParaRPr>
          </a:p>
          <a:p>
            <a:pPr marL="0" indent="0" algn="r" rtl="1">
              <a:buFontTx/>
              <a:buNone/>
              <a:defRPr/>
            </a:pPr>
            <a:r>
              <a:rPr lang="fa-IR" sz="1800" dirty="0" smtClean="0">
                <a:cs typeface="B Roya" panose="00000400000000000000" pitchFamily="2" charset="-78"/>
              </a:rPr>
              <a:t>                    2</a:t>
            </a:r>
            <a:r>
              <a:rPr lang="en-US" sz="1800" dirty="0" smtClean="0">
                <a:cs typeface="B Roya" panose="00000400000000000000" pitchFamily="2" charset="-78"/>
              </a:rPr>
              <a:t> </a:t>
            </a:r>
            <a:r>
              <a:rPr lang="fa-IR" sz="1800" dirty="0">
                <a:cs typeface="B Roya" panose="00000400000000000000" pitchFamily="2" charset="-78"/>
              </a:rPr>
              <a:t>تا </a:t>
            </a:r>
            <a:r>
              <a:rPr lang="fa-IR" sz="1800" dirty="0" smtClean="0">
                <a:cs typeface="B Roya" panose="00000400000000000000" pitchFamily="2" charset="-78"/>
              </a:rPr>
              <a:t>3 سی سی </a:t>
            </a:r>
            <a:r>
              <a:rPr lang="en-US" sz="1800" dirty="0" smtClean="0">
                <a:cs typeface="B Roya" panose="00000400000000000000" pitchFamily="2" charset="-78"/>
              </a:rPr>
              <a:t> </a:t>
            </a:r>
            <a:r>
              <a:rPr lang="fa-IR" sz="1800" dirty="0">
                <a:cs typeface="B Roya" panose="00000400000000000000" pitchFamily="2" charset="-78"/>
              </a:rPr>
              <a:t>از محلول 1: 1000 (آمپولهای معمولی </a:t>
            </a:r>
            <a:r>
              <a:rPr lang="fa-IR" sz="1800" dirty="0" err="1">
                <a:cs typeface="B Roya" panose="00000400000000000000" pitchFamily="2" charset="-78"/>
              </a:rPr>
              <a:t>اپی</a:t>
            </a:r>
            <a:r>
              <a:rPr lang="fa-IR" sz="1800" dirty="0">
                <a:cs typeface="B Roya" panose="00000400000000000000" pitchFamily="2" charset="-78"/>
              </a:rPr>
              <a:t> نفرین) از طریق</a:t>
            </a:r>
            <a:r>
              <a:rPr lang="en-US" sz="1800" dirty="0" smtClean="0">
                <a:cs typeface="B Roya" panose="00000400000000000000" pitchFamily="2" charset="-78"/>
              </a:rPr>
              <a:t>ET</a:t>
            </a:r>
            <a:r>
              <a:rPr lang="fa-IR" sz="1800" dirty="0" smtClean="0">
                <a:cs typeface="B Roya" panose="00000400000000000000" pitchFamily="2" charset="-78"/>
              </a:rPr>
              <a:t> با </a:t>
            </a:r>
            <a:r>
              <a:rPr lang="fa-IR" sz="1800" dirty="0">
                <a:cs typeface="B Roya" panose="00000400000000000000" pitchFamily="2" charset="-78"/>
              </a:rPr>
              <a:t>حجم حداکثر 10 </a:t>
            </a:r>
            <a:r>
              <a:rPr lang="en-US" sz="1800" dirty="0" smtClean="0">
                <a:cs typeface="B Roya" panose="00000400000000000000" pitchFamily="2" charset="-78"/>
              </a:rPr>
              <a:t>cc</a:t>
            </a:r>
            <a:r>
              <a:rPr lang="fa-IR" sz="1800" dirty="0" smtClean="0">
                <a:cs typeface="B Roya" panose="00000400000000000000" pitchFamily="2" charset="-78"/>
              </a:rPr>
              <a:t> </a:t>
            </a:r>
          </a:p>
          <a:p>
            <a:pPr marL="0" indent="0" algn="r" rtl="1">
              <a:buFontTx/>
              <a:buNone/>
              <a:defRPr/>
            </a:pPr>
            <a:r>
              <a:rPr lang="fa-IR" sz="1800" dirty="0">
                <a:cs typeface="B Roya" panose="00000400000000000000" pitchFamily="2" charset="-78"/>
              </a:rPr>
              <a:t> </a:t>
            </a:r>
            <a:r>
              <a:rPr lang="fa-IR" sz="1800" dirty="0" smtClean="0">
                <a:cs typeface="B Roya" panose="00000400000000000000" pitchFamily="2" charset="-78"/>
              </a:rPr>
              <a:t>                   تکرار </a:t>
            </a:r>
            <a:r>
              <a:rPr lang="fa-IR" sz="1800" dirty="0">
                <a:cs typeface="B Roya" panose="00000400000000000000" pitchFamily="2" charset="-78"/>
              </a:rPr>
              <a:t>هر 5- 3 دقیقه</a:t>
            </a:r>
          </a:p>
          <a:p>
            <a:pPr marL="0" indent="0" algn="r" rtl="1">
              <a:buFontTx/>
              <a:buNone/>
              <a:defRPr/>
            </a:pPr>
            <a:r>
              <a:rPr lang="fa-IR" sz="1800" dirty="0" smtClean="0">
                <a:cs typeface="B Roya" panose="00000400000000000000" pitchFamily="2" charset="-78"/>
              </a:rPr>
              <a:t>                     </a:t>
            </a:r>
          </a:p>
          <a:p>
            <a:pPr algn="r" rtl="1">
              <a:buFont typeface="Arial" panose="020B0604020202020204" pitchFamily="34" charset="0"/>
              <a:buChar char="•"/>
              <a:defRPr/>
            </a:pPr>
            <a:r>
              <a:rPr lang="fa-IR" sz="1800" dirty="0" smtClean="0">
                <a:cs typeface="B Roya" panose="00000400000000000000" pitchFamily="2" charset="-78"/>
              </a:rPr>
              <a:t>کودکان:</a:t>
            </a:r>
            <a:endParaRPr lang="fa-IR" sz="1800" dirty="0">
              <a:cs typeface="B Roya" panose="00000400000000000000" pitchFamily="2" charset="-78"/>
            </a:endParaRPr>
          </a:p>
          <a:p>
            <a:pPr marL="457200" lvl="1" indent="0" algn="r" rtl="1">
              <a:buFontTx/>
              <a:buNone/>
              <a:defRPr/>
            </a:pPr>
            <a:r>
              <a:rPr lang="fa-IR" sz="1800" dirty="0" smtClean="0">
                <a:cs typeface="B Roya" panose="00000400000000000000" pitchFamily="2" charset="-78"/>
              </a:rPr>
              <a:t>   </a:t>
            </a:r>
            <a:r>
              <a:rPr lang="en-US" sz="1800" dirty="0" smtClean="0">
                <a:cs typeface="B Roya" panose="00000400000000000000" pitchFamily="2" charset="-78"/>
              </a:rPr>
              <a:t>Stat</a:t>
            </a:r>
            <a:r>
              <a:rPr lang="fa-IR" sz="1800" dirty="0" smtClean="0">
                <a:cs typeface="B Roya" panose="00000400000000000000" pitchFamily="2" charset="-78"/>
              </a:rPr>
              <a:t>؛ </a:t>
            </a:r>
            <a:r>
              <a:rPr lang="en-US" sz="1800" dirty="0">
                <a:cs typeface="B Roya" panose="00000400000000000000" pitchFamily="2" charset="-78"/>
              </a:rPr>
              <a:t>kg</a:t>
            </a:r>
            <a:r>
              <a:rPr lang="fa-IR" sz="1800" dirty="0">
                <a:cs typeface="B Roya" panose="00000400000000000000" pitchFamily="2" charset="-78"/>
              </a:rPr>
              <a:t>/</a:t>
            </a:r>
            <a:r>
              <a:rPr lang="en-US" sz="1800" dirty="0">
                <a:cs typeface="B Roya" panose="00000400000000000000" pitchFamily="2" charset="-78"/>
              </a:rPr>
              <a:t>0.01 mg</a:t>
            </a:r>
            <a:r>
              <a:rPr lang="fa-IR" sz="1800" dirty="0">
                <a:cs typeface="B Roya" panose="00000400000000000000" pitchFamily="2" charset="-78"/>
              </a:rPr>
              <a:t> </a:t>
            </a:r>
          </a:p>
          <a:p>
            <a:pPr marL="914400" lvl="2" indent="0" algn="r" rtl="1">
              <a:buFontTx/>
              <a:buNone/>
              <a:defRPr/>
            </a:pPr>
            <a:r>
              <a:rPr lang="en-US" sz="1800" dirty="0">
                <a:cs typeface="B Roya" panose="00000400000000000000" pitchFamily="2" charset="-78"/>
              </a:rPr>
              <a:t>0.1 </a:t>
            </a:r>
            <a:r>
              <a:rPr lang="en-US" sz="1800" dirty="0" smtClean="0">
                <a:cs typeface="B Roya" panose="00000400000000000000" pitchFamily="2" charset="-78"/>
              </a:rPr>
              <a:t>ml/kg</a:t>
            </a:r>
            <a:r>
              <a:rPr lang="fa-IR" sz="1800" dirty="0" smtClean="0">
                <a:cs typeface="B Roya" panose="00000400000000000000" pitchFamily="2" charset="-78"/>
              </a:rPr>
              <a:t> از </a:t>
            </a:r>
            <a:r>
              <a:rPr lang="fa-IR" sz="1800" dirty="0">
                <a:cs typeface="B Roya" panose="00000400000000000000" pitchFamily="2" charset="-78"/>
              </a:rPr>
              <a:t>محلول </a:t>
            </a:r>
            <a:r>
              <a:rPr lang="en-US" sz="1800" dirty="0">
                <a:cs typeface="B Roya" panose="00000400000000000000" pitchFamily="2" charset="-78"/>
              </a:rPr>
              <a:t>1: 10,000</a:t>
            </a:r>
            <a:r>
              <a:rPr lang="fa-IR" sz="1800" dirty="0">
                <a:cs typeface="B Roya" panose="00000400000000000000" pitchFamily="2" charset="-78"/>
              </a:rPr>
              <a:t> از طریق </a:t>
            </a:r>
            <a:r>
              <a:rPr lang="en-US" sz="1800" dirty="0">
                <a:cs typeface="B Roya" panose="00000400000000000000" pitchFamily="2" charset="-78"/>
              </a:rPr>
              <a:t>IV/IO </a:t>
            </a:r>
            <a:endParaRPr lang="fa-IR" sz="1800" dirty="0">
              <a:cs typeface="B Roya" panose="00000400000000000000" pitchFamily="2" charset="-78"/>
            </a:endParaRPr>
          </a:p>
          <a:p>
            <a:pPr marL="914400" lvl="2" indent="0" algn="r" rtl="1">
              <a:buFontTx/>
              <a:buNone/>
              <a:defRPr/>
            </a:pPr>
            <a:r>
              <a:rPr lang="fa-IR" sz="1800" dirty="0" smtClean="0">
                <a:cs typeface="B Roya" panose="00000400000000000000" pitchFamily="2" charset="-78"/>
              </a:rPr>
              <a:t> </a:t>
            </a:r>
            <a:r>
              <a:rPr lang="en-US" sz="1800" dirty="0" smtClean="0">
                <a:cs typeface="B Roya" panose="00000400000000000000" pitchFamily="2" charset="-78"/>
              </a:rPr>
              <a:t>0.1 ml/kg</a:t>
            </a:r>
            <a:r>
              <a:rPr lang="fa-IR" sz="1800" dirty="0" smtClean="0">
                <a:cs typeface="B Roya" panose="00000400000000000000" pitchFamily="2" charset="-78"/>
              </a:rPr>
              <a:t> </a:t>
            </a:r>
            <a:r>
              <a:rPr lang="fa-IR" sz="1800" dirty="0">
                <a:cs typeface="B Roya" panose="00000400000000000000" pitchFamily="2" charset="-78"/>
              </a:rPr>
              <a:t>از محلول </a:t>
            </a:r>
            <a:r>
              <a:rPr lang="en-US" sz="1800" dirty="0">
                <a:cs typeface="B Roya" panose="00000400000000000000" pitchFamily="2" charset="-78"/>
              </a:rPr>
              <a:t>1: 1000</a:t>
            </a:r>
            <a:r>
              <a:rPr lang="fa-IR" sz="1800" dirty="0">
                <a:cs typeface="B Roya" panose="00000400000000000000" pitchFamily="2" charset="-78"/>
              </a:rPr>
              <a:t> (آمپولهای معمولی </a:t>
            </a:r>
            <a:r>
              <a:rPr lang="fa-IR" sz="1800" dirty="0" err="1">
                <a:cs typeface="B Roya" panose="00000400000000000000" pitchFamily="2" charset="-78"/>
              </a:rPr>
              <a:t>اپی</a:t>
            </a:r>
            <a:r>
              <a:rPr lang="fa-IR" sz="1800" dirty="0">
                <a:cs typeface="B Roya" panose="00000400000000000000" pitchFamily="2" charset="-78"/>
              </a:rPr>
              <a:t> نفرین) از طریق</a:t>
            </a:r>
            <a:r>
              <a:rPr lang="en-US" sz="1800" dirty="0">
                <a:cs typeface="B Roya" panose="00000400000000000000" pitchFamily="2" charset="-78"/>
              </a:rPr>
              <a:t>ET </a:t>
            </a:r>
            <a:r>
              <a:rPr lang="fa-IR" sz="1800" dirty="0">
                <a:cs typeface="B Roya" panose="00000400000000000000" pitchFamily="2" charset="-78"/>
              </a:rPr>
              <a:t> </a:t>
            </a:r>
            <a:r>
              <a:rPr lang="fa-IR" sz="1800" dirty="0" smtClean="0">
                <a:cs typeface="B Roya" panose="00000400000000000000" pitchFamily="2" charset="-78"/>
              </a:rPr>
              <a:t>(رساندن </a:t>
            </a:r>
            <a:r>
              <a:rPr lang="fa-IR" sz="1800" dirty="0">
                <a:cs typeface="B Roya" panose="00000400000000000000" pitchFamily="2" charset="-78"/>
              </a:rPr>
              <a:t>به حجم </a:t>
            </a:r>
            <a:r>
              <a:rPr lang="fa-IR" sz="1800" dirty="0" smtClean="0">
                <a:cs typeface="B Roya" panose="00000400000000000000" pitchFamily="2" charset="-78"/>
              </a:rPr>
              <a:t>مناسب)</a:t>
            </a:r>
          </a:p>
          <a:p>
            <a:pPr marL="914400" lvl="2" indent="0" algn="r" rtl="1">
              <a:buFontTx/>
              <a:buNone/>
              <a:defRPr/>
            </a:pPr>
            <a:r>
              <a:rPr lang="fa-IR" sz="1800" dirty="0" smtClean="0">
                <a:cs typeface="B Roya" panose="00000400000000000000" pitchFamily="2" charset="-78"/>
              </a:rPr>
              <a:t> </a:t>
            </a:r>
            <a:r>
              <a:rPr lang="ar-SA" sz="1800" dirty="0" smtClean="0">
                <a:cs typeface="B Roya" panose="00000400000000000000" pitchFamily="2" charset="-78"/>
              </a:rPr>
              <a:t>تکرار </a:t>
            </a:r>
            <a:r>
              <a:rPr lang="ar-SA" sz="1800" dirty="0">
                <a:cs typeface="B Roya" panose="00000400000000000000" pitchFamily="2" charset="-78"/>
              </a:rPr>
              <a:t>هر 5- 3 دقیقه</a:t>
            </a:r>
            <a:endParaRPr lang="en-US" sz="1800" dirty="0">
              <a:cs typeface="B Roya" panose="00000400000000000000" pitchFamily="2" charset="-78"/>
            </a:endParaRPr>
          </a:p>
          <a:p>
            <a:pPr algn="r" rtl="1">
              <a:defRPr/>
            </a:pPr>
            <a:endParaRPr lang="fa-IR" sz="1800" dirty="0" smtClean="0">
              <a:cs typeface="B Karim" panose="00000400000000000000" pitchFamily="2" charset="-78"/>
            </a:endParaRPr>
          </a:p>
          <a:p>
            <a:pPr algn="r" rtl="1">
              <a:defRPr/>
            </a:pPr>
            <a:endParaRPr lang="en-US" sz="1800" dirty="0">
              <a:cs typeface="B Karim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93498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65760"/>
            <a:ext cx="9144000" cy="853440"/>
          </a:xfrm>
        </p:spPr>
        <p:txBody>
          <a:bodyPr/>
          <a:lstStyle/>
          <a:p>
            <a:pPr algn="ctr"/>
            <a:r>
              <a:rPr lang="fa-IR" sz="2000" dirty="0" smtClean="0">
                <a:solidFill>
                  <a:schemeClr val="tx1"/>
                </a:solidFill>
                <a:cs typeface="B Titr" panose="00000700000000000000" pitchFamily="2" charset="-78"/>
              </a:rPr>
              <a:t>مقایسه انواع اپی نفرین</a:t>
            </a:r>
            <a:endParaRPr lang="fa-IR" sz="2000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8610600" cy="3579849"/>
          </a:xfrm>
        </p:spPr>
        <p:txBody>
          <a:bodyPr>
            <a:noAutofit/>
          </a:bodyPr>
          <a:lstStyle/>
          <a:p>
            <a:pPr marL="571500" indent="-571500" algn="just" rtl="1">
              <a:buFont typeface="Wingdings" pitchFamily="2" charset="2"/>
              <a:buChar char="ü"/>
            </a:pPr>
            <a:r>
              <a:rPr lang="fa-IR" sz="2000" b="0" dirty="0" smtClean="0">
                <a:cs typeface="B Roya" panose="00000400000000000000" pitchFamily="2" charset="-78"/>
              </a:rPr>
              <a:t>آمپول </a:t>
            </a:r>
            <a:r>
              <a:rPr lang="fa-IR" sz="2000" b="0" dirty="0" smtClean="0">
                <a:solidFill>
                  <a:srgbClr val="002060"/>
                </a:solidFill>
                <a:cs typeface="B Roya" panose="00000400000000000000" pitchFamily="2" charset="-78"/>
              </a:rPr>
              <a:t>1  سی سی </a:t>
            </a:r>
            <a:r>
              <a:rPr lang="fa-IR" sz="2000" b="0" dirty="0" smtClean="0">
                <a:cs typeface="B Roya" panose="00000400000000000000" pitchFamily="2" charset="-78"/>
              </a:rPr>
              <a:t>که حاوی </a:t>
            </a:r>
            <a:r>
              <a:rPr lang="fa-IR" sz="2000" b="0" dirty="0" smtClean="0">
                <a:solidFill>
                  <a:srgbClr val="FF0000"/>
                </a:solidFill>
                <a:cs typeface="B Roya" panose="00000400000000000000" pitchFamily="2" charset="-78"/>
              </a:rPr>
              <a:t>یک میلی گرم </a:t>
            </a:r>
            <a:r>
              <a:rPr lang="fa-IR" sz="2000" b="0" dirty="0" smtClean="0">
                <a:cs typeface="B Roya" panose="00000400000000000000" pitchFamily="2" charset="-78"/>
              </a:rPr>
              <a:t>اپی نفرین  می باشد .( در درمان شوک آنافیلاکسی جهت تزریق عضلانی اپی نفرین ارجحیت دارد )</a:t>
            </a:r>
          </a:p>
          <a:p>
            <a:pPr marL="571500" indent="-571500" algn="just" rtl="1">
              <a:buFont typeface="Wingdings" pitchFamily="2" charset="2"/>
              <a:buChar char="ü"/>
            </a:pPr>
            <a:r>
              <a:rPr lang="fa-IR" sz="2000" b="0" dirty="0" smtClean="0">
                <a:cs typeface="B Roya" panose="00000400000000000000" pitchFamily="2" charset="-78"/>
              </a:rPr>
              <a:t> آمپول  </a:t>
            </a:r>
            <a:r>
              <a:rPr lang="fa-IR" sz="2000" b="0" dirty="0" smtClean="0">
                <a:solidFill>
                  <a:srgbClr val="002060"/>
                </a:solidFill>
                <a:cs typeface="B Roya" panose="00000400000000000000" pitchFamily="2" charset="-78"/>
              </a:rPr>
              <a:t>10  سی سی </a:t>
            </a:r>
            <a:r>
              <a:rPr lang="fa-IR" sz="2000" b="0" dirty="0" smtClean="0">
                <a:cs typeface="B Roya" panose="00000400000000000000" pitchFamily="2" charset="-78"/>
              </a:rPr>
              <a:t>حاوی  </a:t>
            </a:r>
            <a:r>
              <a:rPr lang="fa-IR" sz="2000" b="0" dirty="0" smtClean="0">
                <a:solidFill>
                  <a:srgbClr val="FF0000"/>
                </a:solidFill>
                <a:cs typeface="B Roya" panose="00000400000000000000" pitchFamily="2" charset="-78"/>
              </a:rPr>
              <a:t>یک میلی گرم </a:t>
            </a:r>
            <a:r>
              <a:rPr lang="fa-IR" sz="2000" b="0" dirty="0" smtClean="0">
                <a:cs typeface="B Roya" panose="00000400000000000000" pitchFamily="2" charset="-78"/>
              </a:rPr>
              <a:t>اپی نفرین می باشد (در احیا و تزریق وریدی </a:t>
            </a:r>
            <a:r>
              <a:rPr lang="fa-IR" sz="2000" b="0" dirty="0" err="1" smtClean="0">
                <a:cs typeface="B Roya" panose="00000400000000000000" pitchFamily="2" charset="-78"/>
              </a:rPr>
              <a:t>اپی</a:t>
            </a:r>
            <a:r>
              <a:rPr lang="fa-IR" sz="2000" b="0" dirty="0" smtClean="0">
                <a:cs typeface="B Roya" panose="00000400000000000000" pitchFamily="2" charset="-78"/>
              </a:rPr>
              <a:t> نفرین در شوک آنافیلاکسی ارجحیت دارد )</a:t>
            </a:r>
          </a:p>
          <a:p>
            <a:pPr marL="571500" indent="-571500" algn="just" rtl="1">
              <a:buFont typeface="Wingdings" pitchFamily="2" charset="2"/>
              <a:buChar char="ü"/>
            </a:pPr>
            <a:r>
              <a:rPr lang="fa-IR" sz="2000" b="0" dirty="0" smtClean="0">
                <a:cs typeface="B Roya" panose="00000400000000000000" pitchFamily="2" charset="-78"/>
              </a:rPr>
              <a:t> هر دو نوع آمپول از نظر مقدار اپی نفرین یکسان می باشند .</a:t>
            </a:r>
            <a:endParaRPr lang="en-US" sz="2000" b="0" dirty="0" smtClean="0">
              <a:cs typeface="B Roya" panose="00000400000000000000" pitchFamily="2" charset="-78"/>
            </a:endParaRPr>
          </a:p>
          <a:p>
            <a:pPr marL="0" indent="0" algn="just" rtl="1">
              <a:buNone/>
            </a:pPr>
            <a:endParaRPr lang="en-US" sz="2000" dirty="0">
              <a:cs typeface="B Roya" panose="00000400000000000000" pitchFamily="2" charset="-78"/>
            </a:endParaRPr>
          </a:p>
          <a:p>
            <a:pPr algn="just" rtl="1">
              <a:buFont typeface="Wingdings" panose="05000000000000000000" pitchFamily="2" charset="2"/>
              <a:buChar char="v"/>
            </a:pPr>
            <a:r>
              <a:rPr lang="fa-IR" sz="2000" dirty="0" smtClean="0">
                <a:cs typeface="B Roya" panose="00000400000000000000" pitchFamily="2" charset="-78"/>
              </a:rPr>
              <a:t>اپی نفرین در احیا منع مصرف ندارد.</a:t>
            </a:r>
            <a:endParaRPr lang="en-US" sz="2000" b="0" dirty="0" smtClean="0">
              <a:cs typeface="B Roya" panose="00000400000000000000" pitchFamily="2" charset="-78"/>
            </a:endParaRPr>
          </a:p>
          <a:p>
            <a:pPr marL="0" indent="0" algn="just" rtl="1">
              <a:buNone/>
            </a:pPr>
            <a:endParaRPr lang="fa-IR" sz="2000" b="0" dirty="0">
              <a:cs typeface="B 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40598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65760"/>
            <a:ext cx="9144000" cy="777240"/>
          </a:xfrm>
        </p:spPr>
        <p:txBody>
          <a:bodyPr/>
          <a:lstStyle/>
          <a:p>
            <a:pPr rtl="1"/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مشخصات </a:t>
            </a:r>
            <a:r>
              <a:rPr lang="fa-IR" sz="2000" b="1" dirty="0" err="1" smtClean="0">
                <a:solidFill>
                  <a:schemeClr val="tx1"/>
                </a:solidFill>
                <a:cs typeface="B Titr" panose="00000700000000000000" pitchFamily="2" charset="-78"/>
              </a:rPr>
              <a:t>فیبریلاسیون</a:t>
            </a: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 بطنی</a:t>
            </a:r>
            <a:r>
              <a:rPr lang="fa-IR" b="1" dirty="0">
                <a:solidFill>
                  <a:schemeClr val="tx1"/>
                </a:solidFill>
                <a:cs typeface="B Mitra" pitchFamily="2" charset="-78"/>
              </a:rPr>
              <a:t/>
            </a:r>
            <a:br>
              <a:rPr lang="fa-IR" b="1" dirty="0">
                <a:solidFill>
                  <a:schemeClr val="tx1"/>
                </a:solidFill>
                <a:cs typeface="B Mitra" pitchFamily="2" charset="-78"/>
              </a:rPr>
            </a:br>
            <a:endParaRPr lang="en-US" sz="4400" b="1" dirty="0">
              <a:solidFill>
                <a:schemeClr val="tx1"/>
              </a:solidFill>
              <a:cs typeface="B Mitra" pitchFamily="2" charset="-78"/>
            </a:endParaRPr>
          </a:p>
        </p:txBody>
      </p:sp>
      <p:sp>
        <p:nvSpPr>
          <p:cNvPr id="191491" name="Rectangle 3"/>
          <p:cNvSpPr>
            <a:spLocks noGrp="1" noChangeArrowheads="1"/>
          </p:cNvSpPr>
          <p:nvPr>
            <p:ph idx="1"/>
          </p:nvPr>
        </p:nvSpPr>
        <p:spPr>
          <a:xfrm>
            <a:off x="1047750" y="1828800"/>
            <a:ext cx="7772400" cy="4267200"/>
          </a:xfrm>
        </p:spPr>
        <p:txBody>
          <a:bodyPr>
            <a:normAutofit/>
          </a:bodyPr>
          <a:lstStyle/>
          <a:p>
            <a:pPr lvl="1" algn="r" rtl="1">
              <a:buFont typeface="Wingdings" panose="05000000000000000000" pitchFamily="2" charset="2"/>
              <a:buChar char="q"/>
            </a:pPr>
            <a:r>
              <a:rPr lang="fa-IR" sz="2000" dirty="0">
                <a:cs typeface="B Roya" panose="00000400000000000000" pitchFamily="2" charset="-78"/>
              </a:rPr>
              <a:t>ریتم نامنظم و غیرعادی بطنی</a:t>
            </a:r>
            <a:endParaRPr lang="en-US" sz="2000" dirty="0">
              <a:cs typeface="B Roya" panose="00000400000000000000" pitchFamily="2" charset="-78"/>
            </a:endParaRPr>
          </a:p>
          <a:p>
            <a:pPr lvl="1" algn="r" rtl="1">
              <a:buFont typeface="Wingdings" panose="05000000000000000000" pitchFamily="2" charset="2"/>
              <a:buChar char="q"/>
            </a:pPr>
            <a:r>
              <a:rPr lang="fa-IR" sz="2000" dirty="0">
                <a:cs typeface="B Roya" panose="00000400000000000000" pitchFamily="2" charset="-78"/>
              </a:rPr>
              <a:t>کمپلکس های پهن، ناپایدار و غیرطبیعی</a:t>
            </a:r>
            <a:endParaRPr lang="en-US" sz="2000" dirty="0">
              <a:cs typeface="B Roya" panose="00000400000000000000" pitchFamily="2" charset="-78"/>
            </a:endParaRPr>
          </a:p>
          <a:p>
            <a:pPr lvl="1" algn="r" rtl="1">
              <a:buFont typeface="Wingdings" panose="05000000000000000000" pitchFamily="2" charset="2"/>
              <a:buChar char="q"/>
            </a:pPr>
            <a:r>
              <a:rPr lang="fa-IR" sz="2000" dirty="0">
                <a:cs typeface="B Roya" panose="00000400000000000000" pitchFamily="2" charset="-78"/>
              </a:rPr>
              <a:t>سرعت زیاد</a:t>
            </a:r>
            <a:endParaRPr lang="en-US" sz="2000" dirty="0">
              <a:cs typeface="B Roya" panose="00000400000000000000" pitchFamily="2" charset="-78"/>
            </a:endParaRPr>
          </a:p>
          <a:p>
            <a:pPr lvl="1" algn="r" rtl="1">
              <a:buFont typeface="Wingdings" panose="05000000000000000000" pitchFamily="2" charset="2"/>
              <a:buChar char="q"/>
            </a:pPr>
            <a:r>
              <a:rPr lang="fa-IR" sz="2000" dirty="0">
                <a:cs typeface="B Roya" panose="00000400000000000000" pitchFamily="2" charset="-78"/>
              </a:rPr>
              <a:t>کانونهای مختلف بطنی</a:t>
            </a:r>
            <a:endParaRPr lang="en-US" sz="2000" dirty="0">
              <a:cs typeface="B Roya" panose="00000400000000000000" pitchFamily="2" charset="-78"/>
            </a:endParaRPr>
          </a:p>
          <a:p>
            <a:pPr lvl="1" algn="r" rtl="1">
              <a:buFont typeface="Wingdings" panose="05000000000000000000" pitchFamily="2" charset="2"/>
              <a:buChar char="q"/>
            </a:pPr>
            <a:r>
              <a:rPr lang="fa-IR" sz="2000" dirty="0">
                <a:cs typeface="B Roya" panose="00000400000000000000" pitchFamily="2" charset="-78"/>
              </a:rPr>
              <a:t>عدم وجود برون ده قلبی</a:t>
            </a:r>
            <a:endParaRPr lang="en-US" sz="2000" dirty="0">
              <a:cs typeface="B Roya" panose="00000400000000000000" pitchFamily="2" charset="-78"/>
            </a:endParaRPr>
          </a:p>
          <a:p>
            <a:pPr lvl="1" algn="r" rtl="1">
              <a:buFont typeface="Wingdings" panose="05000000000000000000" pitchFamily="2" charset="2"/>
              <a:buChar char="q"/>
            </a:pPr>
            <a:r>
              <a:rPr lang="fa-IR" sz="2000" dirty="0">
                <a:cs typeface="B Roya" panose="00000400000000000000" pitchFamily="2" charset="-78"/>
              </a:rPr>
              <a:t>شایعترین شکل ایست قلبی در بزرگسالان</a:t>
            </a:r>
            <a:endParaRPr lang="en-US" sz="2000" dirty="0">
              <a:cs typeface="B Roya" panose="00000400000000000000" pitchFamily="2" charset="-78"/>
            </a:endParaRPr>
          </a:p>
          <a:p>
            <a:pPr lvl="1" algn="r" rtl="1">
              <a:buFont typeface="Wingdings" panose="05000000000000000000" pitchFamily="2" charset="2"/>
              <a:buChar char="q"/>
            </a:pPr>
            <a:r>
              <a:rPr lang="en-US" sz="2000" dirty="0">
                <a:cs typeface="B Roya" panose="00000400000000000000" pitchFamily="2" charset="-78"/>
              </a:rPr>
              <a:t>Terminal rhythm if not corrected quickly</a:t>
            </a:r>
          </a:p>
          <a:p>
            <a:pPr algn="ctr" rtl="1">
              <a:buNone/>
            </a:pPr>
            <a:endParaRPr lang="en-US" sz="2000" dirty="0">
              <a:cs typeface="B Roya" panose="00000400000000000000" pitchFamily="2" charset="-78"/>
            </a:endParaRPr>
          </a:p>
          <a:p>
            <a:pPr marL="0" indent="0" algn="ctr" rtl="1">
              <a:buNone/>
            </a:pPr>
            <a:r>
              <a:rPr lang="fa-IR" sz="2000" dirty="0">
                <a:cs typeface="B Roya" panose="00000400000000000000" pitchFamily="2" charset="-78"/>
              </a:rPr>
              <a:t>افزایش زمان </a:t>
            </a:r>
            <a:r>
              <a:rPr lang="en-US" sz="2000" dirty="0">
                <a:cs typeface="B Roya" panose="00000400000000000000" pitchFamily="2" charset="-78"/>
              </a:rPr>
              <a:t>VF </a:t>
            </a:r>
            <a:r>
              <a:rPr lang="fa-IR" sz="2000" dirty="0">
                <a:cs typeface="B Roya" panose="00000400000000000000" pitchFamily="2" charset="-78"/>
              </a:rPr>
              <a:t> </a:t>
            </a:r>
            <a:r>
              <a:rPr lang="en-US" sz="2000" dirty="0">
                <a:cs typeface="B Roya" panose="00000400000000000000" pitchFamily="2" charset="-78"/>
              </a:rPr>
              <a:t>=</a:t>
            </a:r>
            <a:r>
              <a:rPr lang="fa-IR" sz="2000" dirty="0">
                <a:cs typeface="B Roya" panose="00000400000000000000" pitchFamily="2" charset="-78"/>
              </a:rPr>
              <a:t> کاهش احتمال بقاء</a:t>
            </a:r>
            <a:endParaRPr lang="en-US" sz="2000" dirty="0">
              <a:cs typeface="B Roya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000" dirty="0">
                <a:cs typeface="B Roya" panose="00000400000000000000" pitchFamily="2" charset="-78"/>
              </a:rPr>
              <a:t>هر یک دقیقه که از فیبریلاسیون بطنی می گذرد ، 10 درصد شانس بقا کم  می شود. </a:t>
            </a:r>
            <a:endParaRPr lang="en-US" sz="2000" dirty="0">
              <a:cs typeface="B Roya" panose="00000400000000000000" pitchFamily="2" charset="-78"/>
            </a:endParaRPr>
          </a:p>
          <a:p>
            <a:pPr lvl="1" algn="r" rtl="1">
              <a:buFont typeface="Wingdings" panose="05000000000000000000" pitchFamily="2" charset="2"/>
              <a:buChar char="q"/>
            </a:pPr>
            <a:endParaRPr lang="en-US" sz="2000" dirty="0">
              <a:cs typeface="B Karim" panose="000004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52600" y="728674"/>
            <a:ext cx="5831210" cy="1038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110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1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1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1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1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1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1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1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1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14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14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14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14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14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14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14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14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14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14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491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2"/>
          <p:cNvSpPr>
            <a:spLocks noGrp="1" noChangeArrowheads="1"/>
          </p:cNvSpPr>
          <p:nvPr>
            <p:ph type="title"/>
          </p:nvPr>
        </p:nvSpPr>
        <p:spPr>
          <a:xfrm>
            <a:off x="822960" y="365760"/>
            <a:ext cx="7520940" cy="1005840"/>
          </a:xfrm>
        </p:spPr>
        <p:txBody>
          <a:bodyPr/>
          <a:lstStyle/>
          <a:p>
            <a:pPr algn="ctr" rtl="1"/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فعالیت الکتریکی بدون نبض (</a:t>
            </a:r>
            <a:r>
              <a:rPr lang="en-US" sz="2000" b="1" dirty="0">
                <a:solidFill>
                  <a:schemeClr val="tx1"/>
                </a:solidFill>
                <a:cs typeface="B Titr" panose="00000700000000000000" pitchFamily="2" charset="-78"/>
              </a:rPr>
              <a:t>PEA</a:t>
            </a:r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)</a:t>
            </a:r>
            <a:endParaRPr lang="en-US" sz="2000" b="1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sp>
        <p:nvSpPr>
          <p:cNvPr id="194563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1676400"/>
            <a:ext cx="7520940" cy="3962400"/>
          </a:xfrm>
        </p:spPr>
        <p:txBody>
          <a:bodyPr>
            <a:noAutofit/>
          </a:bodyPr>
          <a:lstStyle/>
          <a:p>
            <a:pPr marL="457200" indent="-457200" algn="r" rtl="1">
              <a:buFont typeface="Wingdings" pitchFamily="2" charset="2"/>
              <a:buChar char="ü"/>
            </a:pPr>
            <a:r>
              <a:rPr lang="fa-IR" sz="2000" dirty="0" smtClean="0">
                <a:cs typeface="B Roya" panose="00000400000000000000" pitchFamily="2" charset="-78"/>
              </a:rPr>
              <a:t>تعریف: هر </a:t>
            </a:r>
            <a:r>
              <a:rPr lang="fa-IR" sz="2000" dirty="0">
                <a:cs typeface="B Roya" panose="00000400000000000000" pitchFamily="2" charset="-78"/>
              </a:rPr>
              <a:t>گونه ریتم قلبی که نبض مرکزی ایجاد نکند. </a:t>
            </a:r>
          </a:p>
          <a:p>
            <a:pPr marL="914400" lvl="2" indent="0" algn="r" rtl="1">
              <a:buNone/>
            </a:pPr>
            <a:r>
              <a:rPr lang="fa-IR" sz="2000" dirty="0">
                <a:cs typeface="B Roya" panose="00000400000000000000" pitchFamily="2" charset="-78"/>
              </a:rPr>
              <a:t>ممکن است حتی ریتم سینوسی نرمال باشد.</a:t>
            </a:r>
          </a:p>
          <a:p>
            <a:pPr marL="457200" indent="-457200" algn="r" rtl="1">
              <a:buFont typeface="Wingdings" pitchFamily="2" charset="2"/>
              <a:buChar char="ü"/>
            </a:pPr>
            <a:r>
              <a:rPr lang="en-US" sz="2000" dirty="0" smtClean="0">
                <a:cs typeface="B Roya" panose="00000400000000000000" pitchFamily="2" charset="-78"/>
              </a:rPr>
              <a:t>EMD</a:t>
            </a:r>
            <a:r>
              <a:rPr lang="fa-IR" sz="2000" dirty="0" smtClean="0">
                <a:cs typeface="B Roya" panose="00000400000000000000" pitchFamily="2" charset="-78"/>
              </a:rPr>
              <a:t>: </a:t>
            </a:r>
            <a:r>
              <a:rPr lang="fa-IR" sz="2000" dirty="0">
                <a:cs typeface="B Roya" panose="00000400000000000000" pitchFamily="2" charset="-78"/>
              </a:rPr>
              <a:t>انفکاک </a:t>
            </a:r>
            <a:r>
              <a:rPr lang="fa-IR" sz="2000" dirty="0" err="1">
                <a:cs typeface="B Roya" panose="00000400000000000000" pitchFamily="2" charset="-78"/>
              </a:rPr>
              <a:t>الکترو</a:t>
            </a:r>
            <a:r>
              <a:rPr lang="fa-IR" sz="2000" dirty="0">
                <a:cs typeface="B Roya" panose="00000400000000000000" pitchFamily="2" charset="-78"/>
              </a:rPr>
              <a:t> </a:t>
            </a:r>
            <a:r>
              <a:rPr lang="fa-IR" sz="2000" dirty="0" smtClean="0">
                <a:cs typeface="B Roya" panose="00000400000000000000" pitchFamily="2" charset="-78"/>
              </a:rPr>
              <a:t>مکانیکی، فقدان انقباض میوکارد </a:t>
            </a:r>
          </a:p>
          <a:p>
            <a:pPr marL="457200" lvl="1" indent="-457200" algn="r" rtl="1">
              <a:buFont typeface="Wingdings" pitchFamily="2" charset="2"/>
              <a:buChar char="ü"/>
            </a:pPr>
            <a:r>
              <a:rPr lang="fa-IR" sz="2000" dirty="0" smtClean="0">
                <a:cs typeface="B Roya" panose="00000400000000000000" pitchFamily="2" charset="-78"/>
              </a:rPr>
              <a:t>احتمالات:آمبولی های بزرگ ریه، انفارکتوس قلبی وسیع، </a:t>
            </a:r>
            <a:r>
              <a:rPr lang="fa-IR" sz="2000" dirty="0">
                <a:cs typeface="B Roya" panose="00000400000000000000" pitchFamily="2" charset="-78"/>
              </a:rPr>
              <a:t>پارگی </a:t>
            </a:r>
            <a:r>
              <a:rPr lang="fa-IR" sz="2000" dirty="0" smtClean="0">
                <a:cs typeface="B Roya" panose="00000400000000000000" pitchFamily="2" charset="-78"/>
              </a:rPr>
              <a:t>میوکارد، مسمومیتها</a:t>
            </a:r>
          </a:p>
          <a:p>
            <a:pPr marL="457200" lvl="1" indent="-457200" algn="r" rtl="1">
              <a:buFont typeface="Wingdings" pitchFamily="2" charset="2"/>
              <a:buChar char="ü"/>
            </a:pPr>
            <a:r>
              <a:rPr lang="fa-IR" sz="2000" dirty="0" smtClean="0">
                <a:cs typeface="B Roya" panose="00000400000000000000" pitchFamily="2" charset="-78"/>
              </a:rPr>
              <a:t>عدم </a:t>
            </a:r>
            <a:r>
              <a:rPr lang="fa-IR" sz="2000" dirty="0">
                <a:cs typeface="B Roya" panose="00000400000000000000" pitchFamily="2" charset="-78"/>
              </a:rPr>
              <a:t>هوشیاری قطعی است.</a:t>
            </a:r>
            <a:endParaRPr lang="en-US" sz="2000" dirty="0" smtClean="0">
              <a:cs typeface="B Roya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ü"/>
            </a:pPr>
            <a:endParaRPr lang="en-US" sz="2000" dirty="0" smtClean="0">
              <a:cs typeface="B Karim" panose="00000400000000000000" pitchFamily="2" charset="-78"/>
            </a:endParaRPr>
          </a:p>
          <a:p>
            <a:pPr marL="457200" lvl="1" indent="0" algn="r" rtl="1">
              <a:buNone/>
            </a:pPr>
            <a:endParaRPr lang="en-US" sz="2000" dirty="0" smtClean="0">
              <a:cs typeface="B Karim" panose="00000400000000000000" pitchFamily="2" charset="-78"/>
            </a:endParaRPr>
          </a:p>
          <a:p>
            <a:pPr marL="914400" lvl="2" indent="0" algn="r" rtl="1">
              <a:buNone/>
            </a:pPr>
            <a:endParaRPr lang="fa-IR" sz="2000" dirty="0">
              <a:cs typeface="B Karim" panose="00000400000000000000" pitchFamily="2" charset="-78"/>
            </a:endParaRPr>
          </a:p>
          <a:p>
            <a:pPr marL="0" indent="0" algn="r" rtl="1"/>
            <a:endParaRPr lang="fa-IR" sz="32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71128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6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067800" cy="929640"/>
          </a:xfrm>
        </p:spPr>
        <p:txBody>
          <a:bodyPr/>
          <a:lstStyle/>
          <a:p>
            <a:pPr algn="ctr"/>
            <a:r>
              <a:rPr lang="en-US" sz="4400" b="1" dirty="0">
                <a:solidFill>
                  <a:srgbClr val="FF0000"/>
                </a:solidFill>
              </a:rPr>
              <a:t>ACLS</a:t>
            </a:r>
            <a:endParaRPr lang="fa-IR" sz="4400" b="1" dirty="0">
              <a:solidFill>
                <a:srgbClr val="FF0000"/>
              </a:solidFill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4876800" y="1421207"/>
            <a:ext cx="3886200" cy="914401"/>
          </a:xfrm>
        </p:spPr>
        <p:txBody>
          <a:bodyPr>
            <a:normAutofit/>
          </a:bodyPr>
          <a:lstStyle/>
          <a:p>
            <a:pPr marL="0" indent="0" algn="ctr" rtl="1">
              <a:buNone/>
            </a:pPr>
            <a:r>
              <a:rPr lang="fa-IR" sz="2000" dirty="0">
                <a:cs typeface="B Roya" panose="00000400000000000000" pitchFamily="2" charset="-78"/>
              </a:rPr>
              <a:t>شروع </a:t>
            </a:r>
            <a:r>
              <a:rPr lang="en-US" sz="2000" dirty="0">
                <a:cs typeface="B Roya" panose="00000400000000000000" pitchFamily="2" charset="-78"/>
              </a:rPr>
              <a:t>ACLS</a:t>
            </a:r>
            <a:r>
              <a:rPr lang="fa-IR" sz="2000" dirty="0">
                <a:cs typeface="B Roya" panose="00000400000000000000" pitchFamily="2" charset="-78"/>
              </a:rPr>
              <a:t> با یک </a:t>
            </a:r>
            <a:r>
              <a:rPr lang="en-US" sz="2000" dirty="0">
                <a:cs typeface="B Roya" panose="00000400000000000000" pitchFamily="2" charset="-78"/>
              </a:rPr>
              <a:t>BLS</a:t>
            </a:r>
            <a:r>
              <a:rPr lang="fa-IR" sz="2000" dirty="0">
                <a:cs typeface="B Roya" panose="00000400000000000000" pitchFamily="2" charset="-78"/>
              </a:rPr>
              <a:t> با کیفیت بالا </a:t>
            </a:r>
          </a:p>
          <a:p>
            <a:pPr algn="r" rtl="1"/>
            <a:endParaRPr lang="fa-IR" sz="1800" dirty="0">
              <a:cs typeface="B Roya" panose="00000400000000000000" pitchFamily="2" charset="-78"/>
            </a:endParaRPr>
          </a:p>
        </p:txBody>
      </p:sp>
      <p:pic>
        <p:nvPicPr>
          <p:cNvPr id="9221" name="Picture 5" descr="j036094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743200"/>
            <a:ext cx="3733799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3410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365760"/>
            <a:ext cx="8915400" cy="548640"/>
          </a:xfrm>
        </p:spPr>
        <p:txBody>
          <a:bodyPr/>
          <a:lstStyle/>
          <a:p>
            <a:pPr algn="ctr"/>
            <a:r>
              <a:rPr lang="ar-SA" sz="2000" b="1" dirty="0">
                <a:solidFill>
                  <a:schemeClr val="tx1"/>
                </a:solidFill>
                <a:cs typeface="B Titr" panose="00000700000000000000" pitchFamily="2" charset="-78"/>
              </a:rPr>
              <a:t>آسیستول</a:t>
            </a:r>
            <a:endParaRPr lang="en-US" sz="2000" b="1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sp>
        <p:nvSpPr>
          <p:cNvPr id="134147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1524000"/>
            <a:ext cx="7520940" cy="3579849"/>
          </a:xfrm>
        </p:spPr>
        <p:txBody>
          <a:bodyPr>
            <a:noAutofit/>
          </a:bodyPr>
          <a:lstStyle/>
          <a:p>
            <a:pPr algn="r" rtl="1"/>
            <a:r>
              <a:rPr lang="fa-IR" sz="2000" dirty="0">
                <a:cs typeface="B Roya" panose="00000400000000000000" pitchFamily="2" charset="-78"/>
              </a:rPr>
              <a:t>تعریف: ایست کامل فعالیت الکتریکی قلب</a:t>
            </a:r>
          </a:p>
          <a:p>
            <a:pPr algn="r" rtl="1"/>
            <a:r>
              <a:rPr lang="fa-IR" sz="2000" dirty="0">
                <a:cs typeface="B Roya" panose="00000400000000000000" pitchFamily="2" charset="-78"/>
              </a:rPr>
              <a:t>مشخصات: خط صاف	</a:t>
            </a:r>
          </a:p>
          <a:p>
            <a:pPr marL="457200" lvl="1" indent="0" algn="r" rtl="1">
              <a:buNone/>
            </a:pPr>
            <a:r>
              <a:rPr lang="fa-IR" sz="2000" dirty="0">
                <a:cs typeface="B Roya" panose="00000400000000000000" pitchFamily="2" charset="-78"/>
              </a:rPr>
              <a:t>            ریتم مرحله انتهایی</a:t>
            </a:r>
            <a:r>
              <a:rPr lang="ar-SA" sz="2000" dirty="0">
                <a:cs typeface="B Roya" panose="00000400000000000000" pitchFamily="2" charset="-78"/>
              </a:rPr>
              <a:t> </a:t>
            </a:r>
            <a:endParaRPr lang="fa-IR" sz="2000" dirty="0">
              <a:cs typeface="B Roya" panose="00000400000000000000" pitchFamily="2" charset="-78"/>
            </a:endParaRPr>
          </a:p>
          <a:p>
            <a:pPr marL="457200" lvl="1" indent="0" algn="r" rtl="1">
              <a:buNone/>
            </a:pPr>
            <a:r>
              <a:rPr lang="fa-IR" sz="2000" dirty="0">
                <a:cs typeface="B Roya" panose="00000400000000000000" pitchFamily="2" charset="-78"/>
              </a:rPr>
              <a:t>            </a:t>
            </a:r>
            <a:r>
              <a:rPr lang="fa-IR" sz="2000" dirty="0" err="1">
                <a:cs typeface="B Roya" panose="00000400000000000000" pitchFamily="2" charset="-78"/>
              </a:rPr>
              <a:t>ترجیحاً</a:t>
            </a:r>
            <a:r>
              <a:rPr lang="fa-IR" sz="2000" dirty="0">
                <a:cs typeface="B Roya" panose="00000400000000000000" pitchFamily="2" charset="-78"/>
              </a:rPr>
              <a:t> باید با تعویض لید دفیبریلاتور یا مانیتور تأیید شود</a:t>
            </a:r>
          </a:p>
          <a:p>
            <a:pPr marL="457200" lvl="1" indent="0" algn="r" rtl="1">
              <a:buNone/>
            </a:pPr>
            <a:r>
              <a:rPr lang="fa-IR" sz="2000" dirty="0">
                <a:cs typeface="B Roya" panose="00000400000000000000" pitchFamily="2" charset="-78"/>
              </a:rPr>
              <a:t>             </a:t>
            </a:r>
            <a:r>
              <a:rPr lang="fa-IR" sz="2000" dirty="0" err="1">
                <a:cs typeface="B Roya" panose="00000400000000000000" pitchFamily="2" charset="-78"/>
              </a:rPr>
              <a:t>آسیستول</a:t>
            </a:r>
            <a:r>
              <a:rPr lang="fa-IR" sz="2000" dirty="0">
                <a:cs typeface="B Roya" panose="00000400000000000000" pitchFamily="2" charset="-78"/>
              </a:rPr>
              <a:t> حتماً باید در دو لید مربوط به اندام تایید شود. </a:t>
            </a:r>
          </a:p>
          <a:p>
            <a:pPr algn="r" rtl="1"/>
            <a:r>
              <a:rPr lang="fa-IR" sz="2000" dirty="0">
                <a:cs typeface="B Roya" panose="00000400000000000000" pitchFamily="2" charset="-78"/>
              </a:rPr>
              <a:t> مشکل بودن تمایز بین </a:t>
            </a:r>
            <a:r>
              <a:rPr lang="en-US" sz="2000" dirty="0">
                <a:cs typeface="B Roya" panose="00000400000000000000" pitchFamily="2" charset="-78"/>
              </a:rPr>
              <a:t>fine VF</a:t>
            </a:r>
            <a:r>
              <a:rPr lang="fa-IR" sz="2000" dirty="0">
                <a:cs typeface="B Roya" panose="00000400000000000000" pitchFamily="2" charset="-78"/>
              </a:rPr>
              <a:t> و </a:t>
            </a:r>
            <a:r>
              <a:rPr lang="fa-IR" sz="2000" dirty="0" err="1">
                <a:cs typeface="B Roya" panose="00000400000000000000" pitchFamily="2" charset="-78"/>
              </a:rPr>
              <a:t>آسیستول</a:t>
            </a:r>
            <a:endParaRPr lang="en-US" sz="2000" dirty="0">
              <a:cs typeface="B Roy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619366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7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altLang="en-US" sz="2000" smtClean="0">
                <a:cs typeface="B Titr" panose="00000700000000000000" pitchFamily="2" charset="-78"/>
              </a:rPr>
              <a:t>علل قابل برگشت عوامل زمینه ای در طول احیا</a:t>
            </a:r>
            <a:r>
              <a:rPr lang="fa-IR" altLang="en-US" sz="4000" smtClean="0"/>
              <a:t/>
            </a:r>
            <a:br>
              <a:rPr lang="fa-IR" altLang="en-US" sz="4000" smtClean="0"/>
            </a:br>
            <a:endParaRPr lang="en-US" altLang="en-US" smtClean="0"/>
          </a:p>
        </p:txBody>
      </p:sp>
      <p:sp>
        <p:nvSpPr>
          <p:cNvPr id="573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altLang="en-US" sz="2000" dirty="0">
                <a:cs typeface="B Roya" panose="00000400000000000000" pitchFamily="2" charset="-78"/>
              </a:rPr>
              <a:t>به طور کلی در طول عملیات احیا باید علل قابل رفع را شناسایی و درمان نمود که شامل موارد زیر می باشد و به </a:t>
            </a:r>
            <a:r>
              <a:rPr lang="en-US" altLang="en-US" sz="2000" dirty="0">
                <a:cs typeface="B Roya" panose="00000400000000000000" pitchFamily="2" charset="-78"/>
              </a:rPr>
              <a:t>5T</a:t>
            </a:r>
            <a:r>
              <a:rPr lang="fa-IR" altLang="en-US" sz="2000" dirty="0">
                <a:cs typeface="B Roya" panose="00000400000000000000" pitchFamily="2" charset="-78"/>
              </a:rPr>
              <a:t>-</a:t>
            </a:r>
            <a:r>
              <a:rPr lang="en-US" altLang="en-US" sz="2000" dirty="0">
                <a:cs typeface="B Roya" panose="00000400000000000000" pitchFamily="2" charset="-78"/>
              </a:rPr>
              <a:t>5H</a:t>
            </a:r>
            <a:r>
              <a:rPr lang="fa-IR" altLang="en-US" sz="2000" dirty="0">
                <a:cs typeface="B Roya" panose="00000400000000000000" pitchFamily="2" charset="-78"/>
              </a:rPr>
              <a:t> معروف است.</a:t>
            </a:r>
          </a:p>
          <a:p>
            <a:pPr algn="r" rtl="1"/>
            <a:r>
              <a:rPr lang="en-US" altLang="en-US" sz="2000" dirty="0">
                <a:cs typeface="B Roya" panose="00000400000000000000" pitchFamily="2" charset="-78"/>
              </a:rPr>
              <a:t>:5H</a:t>
            </a:r>
            <a:r>
              <a:rPr lang="fa-IR" altLang="en-US" sz="2000" dirty="0">
                <a:cs typeface="B Roya" panose="00000400000000000000" pitchFamily="2" charset="-78"/>
              </a:rPr>
              <a:t> هیپوولمی ، هیپوکسی،</a:t>
            </a:r>
            <a:r>
              <a:rPr lang="en-US" altLang="en-US" sz="2000" dirty="0">
                <a:cs typeface="B Roya" panose="00000400000000000000" pitchFamily="2" charset="-78"/>
              </a:rPr>
              <a:t> </a:t>
            </a:r>
            <a:r>
              <a:rPr lang="fa-IR" altLang="en-US" sz="2000" dirty="0" err="1">
                <a:cs typeface="B Roya" panose="00000400000000000000" pitchFamily="2" charset="-78"/>
              </a:rPr>
              <a:t>یون</a:t>
            </a:r>
            <a:r>
              <a:rPr lang="en-US" altLang="en-US" sz="2000" dirty="0">
                <a:cs typeface="B Roya" panose="00000400000000000000" pitchFamily="2" charset="-78"/>
              </a:rPr>
              <a:t> </a:t>
            </a:r>
            <a:r>
              <a:rPr lang="fa-IR" altLang="en-US" sz="2000" dirty="0">
                <a:cs typeface="B Roya" panose="00000400000000000000" pitchFamily="2" charset="-78"/>
              </a:rPr>
              <a:t>هیدروژن (</a:t>
            </a:r>
            <a:r>
              <a:rPr lang="fa-IR" altLang="en-US" sz="2000" dirty="0" err="1">
                <a:cs typeface="B Roya" panose="00000400000000000000" pitchFamily="2" charset="-78"/>
              </a:rPr>
              <a:t>اسیدوز</a:t>
            </a:r>
            <a:r>
              <a:rPr lang="fa-IR" altLang="en-US" sz="2000" dirty="0">
                <a:cs typeface="B Roya" panose="00000400000000000000" pitchFamily="2" charset="-78"/>
              </a:rPr>
              <a:t>)،</a:t>
            </a:r>
            <a:r>
              <a:rPr lang="en-US" altLang="en-US" sz="2000" dirty="0">
                <a:cs typeface="B Roya" panose="00000400000000000000" pitchFamily="2" charset="-78"/>
              </a:rPr>
              <a:t> </a:t>
            </a:r>
            <a:r>
              <a:rPr lang="fa-IR" altLang="en-US" sz="2000" dirty="0" err="1">
                <a:cs typeface="B Roya" panose="00000400000000000000" pitchFamily="2" charset="-78"/>
              </a:rPr>
              <a:t>هیپو</a:t>
            </a:r>
            <a:r>
              <a:rPr lang="fa-IR" altLang="en-US" sz="2000" dirty="0">
                <a:cs typeface="B Roya" panose="00000400000000000000" pitchFamily="2" charset="-78"/>
              </a:rPr>
              <a:t> و </a:t>
            </a:r>
            <a:r>
              <a:rPr lang="fa-IR" altLang="en-US" sz="2000" dirty="0" err="1">
                <a:cs typeface="B Roya" panose="00000400000000000000" pitchFamily="2" charset="-78"/>
              </a:rPr>
              <a:t>هیپرکالمی</a:t>
            </a:r>
            <a:r>
              <a:rPr lang="fa-IR" altLang="en-US" sz="2000" dirty="0">
                <a:cs typeface="B Roya" panose="00000400000000000000" pitchFamily="2" charset="-78"/>
              </a:rPr>
              <a:t>،</a:t>
            </a:r>
            <a:r>
              <a:rPr lang="en-US" altLang="en-US" sz="2000" dirty="0">
                <a:cs typeface="B Roya" panose="00000400000000000000" pitchFamily="2" charset="-78"/>
              </a:rPr>
              <a:t> </a:t>
            </a:r>
            <a:r>
              <a:rPr lang="fa-IR" altLang="en-US" sz="2000" dirty="0" err="1">
                <a:cs typeface="B Roya" panose="00000400000000000000" pitchFamily="2" charset="-78"/>
              </a:rPr>
              <a:t>هیپوگلیسمی</a:t>
            </a:r>
            <a:r>
              <a:rPr lang="fa-IR" altLang="en-US" sz="2000" dirty="0">
                <a:cs typeface="B Roya" panose="00000400000000000000" pitchFamily="2" charset="-78"/>
              </a:rPr>
              <a:t>، </a:t>
            </a:r>
            <a:r>
              <a:rPr lang="fa-IR" altLang="en-US" sz="2000" dirty="0" err="1">
                <a:cs typeface="B Roya" panose="00000400000000000000" pitchFamily="2" charset="-78"/>
              </a:rPr>
              <a:t>هیپوترمی</a:t>
            </a:r>
            <a:endParaRPr lang="fa-IR" altLang="en-US" sz="2000" dirty="0">
              <a:cs typeface="B Roya" panose="00000400000000000000" pitchFamily="2" charset="-78"/>
            </a:endParaRPr>
          </a:p>
          <a:p>
            <a:pPr algn="r" rtl="1"/>
            <a:r>
              <a:rPr lang="en-US" altLang="en-US" sz="2000" dirty="0">
                <a:cs typeface="B Roya" panose="00000400000000000000" pitchFamily="2" charset="-78"/>
              </a:rPr>
              <a:t>:5T</a:t>
            </a:r>
            <a:r>
              <a:rPr lang="fa-IR" altLang="en-US" sz="2000" dirty="0">
                <a:cs typeface="B Roya" panose="00000400000000000000" pitchFamily="2" charset="-78"/>
              </a:rPr>
              <a:t> توکسین ها ، تامپونادقلبی، تنشن پنوموتوراکس، ترومبوز وریدهای ریوی، ترومبوزعروق</a:t>
            </a:r>
            <a:r>
              <a:rPr lang="en-US" altLang="en-US" sz="2000" dirty="0">
                <a:cs typeface="B Roya" panose="00000400000000000000" pitchFamily="2" charset="-78"/>
              </a:rPr>
              <a:t> </a:t>
            </a:r>
            <a:r>
              <a:rPr lang="fa-IR" altLang="en-US" sz="2000" dirty="0" err="1">
                <a:cs typeface="B Roya" panose="00000400000000000000" pitchFamily="2" charset="-78"/>
              </a:rPr>
              <a:t>کرونری</a:t>
            </a:r>
            <a:r>
              <a:rPr lang="fa-IR" altLang="en-US" sz="2000" dirty="0">
                <a:cs typeface="B Roya" panose="00000400000000000000" pitchFamily="2" charset="-78"/>
              </a:rPr>
              <a:t>، تروما (منجر به افزایش فشار داخل مغزی و یا خونریزی و شوک می شود)</a:t>
            </a:r>
          </a:p>
          <a:p>
            <a:pPr algn="r" rtl="1"/>
            <a:endParaRPr lang="en-US" altLang="en-US" sz="2000" dirty="0" smtClean="0">
              <a:cs typeface="B Karim" panose="000004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52600" y="3513834"/>
            <a:ext cx="5462350" cy="2612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073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>
          <a:xfrm>
            <a:off x="822960" y="365760"/>
            <a:ext cx="7520940" cy="929640"/>
          </a:xfrm>
        </p:spPr>
        <p:txBody>
          <a:bodyPr/>
          <a:lstStyle/>
          <a:p>
            <a:pPr algn="ctr"/>
            <a:r>
              <a:rPr lang="fa-IR" sz="2000" dirty="0">
                <a:solidFill>
                  <a:schemeClr val="tx1"/>
                </a:solidFill>
                <a:cs typeface="B Titr" panose="00000700000000000000" pitchFamily="2" charset="-78"/>
              </a:rPr>
              <a:t>آتروپین</a:t>
            </a:r>
            <a:endParaRPr lang="en-US" sz="2000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sp>
        <p:nvSpPr>
          <p:cNvPr id="142339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2057400"/>
            <a:ext cx="8839200" cy="3579849"/>
          </a:xfrm>
        </p:spPr>
        <p:txBody>
          <a:bodyPr>
            <a:noAutofit/>
          </a:bodyPr>
          <a:lstStyle/>
          <a:p>
            <a:pPr algn="r" rtl="1">
              <a:buFont typeface="Wingdings" panose="05000000000000000000" pitchFamily="2" charset="2"/>
              <a:buChar char="ü"/>
            </a:pPr>
            <a:r>
              <a:rPr lang="fa-IR" sz="2000" b="0" dirty="0">
                <a:cs typeface="B Roya" panose="00000400000000000000" pitchFamily="2" charset="-78"/>
              </a:rPr>
              <a:t> </a:t>
            </a:r>
            <a:r>
              <a:rPr lang="fa-IR" sz="2000" dirty="0">
                <a:cs typeface="B Roya" panose="00000400000000000000" pitchFamily="2" charset="-78"/>
              </a:rPr>
              <a:t>در احیای بیمار بدون نبض حذف شده است .</a:t>
            </a:r>
          </a:p>
          <a:p>
            <a:pPr marL="571500" indent="-571500" algn="r" rtl="1">
              <a:buFont typeface="Wingdings" pitchFamily="2" charset="2"/>
              <a:buChar char="ü"/>
            </a:pPr>
            <a:r>
              <a:rPr lang="fa-IR" sz="2000" dirty="0">
                <a:cs typeface="B Roya" panose="00000400000000000000" pitchFamily="2" charset="-78"/>
              </a:rPr>
              <a:t>فقدان منع مصرف در شرایط </a:t>
            </a:r>
            <a:r>
              <a:rPr lang="fa-IR" sz="2000" dirty="0" smtClean="0">
                <a:cs typeface="B Roya" panose="00000400000000000000" pitchFamily="2" charset="-78"/>
              </a:rPr>
              <a:t>احیا</a:t>
            </a:r>
            <a:endParaRPr lang="fa-IR" sz="2000" dirty="0">
              <a:cs typeface="B Roya" panose="00000400000000000000" pitchFamily="2" charset="-78"/>
            </a:endParaRPr>
          </a:p>
          <a:p>
            <a:pPr marL="571500" indent="-571500" algn="r" rtl="1">
              <a:buFont typeface="Wingdings" pitchFamily="2" charset="2"/>
              <a:buChar char="ü"/>
            </a:pPr>
            <a:r>
              <a:rPr lang="fa-IR" sz="2000" dirty="0">
                <a:cs typeface="B Roya" panose="00000400000000000000" pitchFamily="2" charset="-78"/>
              </a:rPr>
              <a:t> در فعالیت بیش از حد سیستم </a:t>
            </a:r>
            <a:r>
              <a:rPr lang="fa-IR" sz="2000" dirty="0" err="1">
                <a:cs typeface="B Roya" panose="00000400000000000000" pitchFamily="2" charset="-78"/>
              </a:rPr>
              <a:t>کولینرژیک</a:t>
            </a:r>
            <a:r>
              <a:rPr lang="fa-IR" sz="2000" dirty="0">
                <a:cs typeface="B Roya" panose="00000400000000000000" pitchFamily="2" charset="-78"/>
              </a:rPr>
              <a:t> (مثل مسمومیت با </a:t>
            </a:r>
            <a:r>
              <a:rPr lang="fa-IR" sz="2000" dirty="0" err="1" smtClean="0">
                <a:cs typeface="B Roya" panose="00000400000000000000" pitchFamily="2" charset="-78"/>
              </a:rPr>
              <a:t>ارگانو</a:t>
            </a:r>
            <a:r>
              <a:rPr lang="fa-IR" sz="2000" dirty="0" smtClean="0">
                <a:cs typeface="B Roya" panose="00000400000000000000" pitchFamily="2" charset="-78"/>
              </a:rPr>
              <a:t> </a:t>
            </a:r>
            <a:r>
              <a:rPr lang="fa-IR" sz="2000" dirty="0" err="1" smtClean="0">
                <a:cs typeface="B Roya" panose="00000400000000000000" pitchFamily="2" charset="-78"/>
              </a:rPr>
              <a:t>فسفره</a:t>
            </a:r>
            <a:r>
              <a:rPr lang="fa-IR" sz="2000" dirty="0" smtClean="0">
                <a:cs typeface="B Roya" panose="00000400000000000000" pitchFamily="2" charset="-78"/>
              </a:rPr>
              <a:t> </a:t>
            </a:r>
            <a:r>
              <a:rPr lang="fa-IR" sz="2000" dirty="0">
                <a:cs typeface="B Roya" panose="00000400000000000000" pitchFamily="2" charset="-78"/>
              </a:rPr>
              <a:t>ها) با دوز </a:t>
            </a:r>
            <a:r>
              <a:rPr lang="fa-IR" sz="2000" dirty="0" smtClean="0">
                <a:cs typeface="B Roya" panose="00000400000000000000" pitchFamily="2" charset="-78"/>
              </a:rPr>
              <a:t>بالا نیاز </a:t>
            </a:r>
            <a:r>
              <a:rPr lang="fa-IR" sz="2000" dirty="0">
                <a:cs typeface="B Roya" panose="00000400000000000000" pitchFamily="2" charset="-78"/>
              </a:rPr>
              <a:t>به دوزهای بالاتر و تعداد دفعات تجویز بیشتر</a:t>
            </a:r>
            <a:endParaRPr lang="en-US" sz="2000" dirty="0">
              <a:cs typeface="B Roya" panose="00000400000000000000" pitchFamily="2" charset="-78"/>
            </a:endParaRPr>
          </a:p>
          <a:p>
            <a:pPr marL="571500" indent="-571500" algn="r" rtl="1">
              <a:buFont typeface="Wingdings" pitchFamily="2" charset="2"/>
              <a:buChar char="ü"/>
            </a:pPr>
            <a:r>
              <a:rPr lang="fa-IR" sz="2000" dirty="0">
                <a:cs typeface="B Roya" panose="00000400000000000000" pitchFamily="2" charset="-78"/>
              </a:rPr>
              <a:t>تزریق وریدی از یک رگ بزرگ و طی 1 تا 2 </a:t>
            </a:r>
            <a:r>
              <a:rPr lang="fa-IR" sz="2000" dirty="0" smtClean="0">
                <a:cs typeface="B Roya" panose="00000400000000000000" pitchFamily="2" charset="-78"/>
              </a:rPr>
              <a:t>دقیقه</a:t>
            </a:r>
            <a:endParaRPr lang="fa-IR" sz="2000" dirty="0">
              <a:cs typeface="B Roya" panose="00000400000000000000" pitchFamily="2" charset="-78"/>
            </a:endParaRPr>
          </a:p>
          <a:p>
            <a:pPr marL="571500" indent="-571500" algn="r" rtl="1">
              <a:buFont typeface="Wingdings" pitchFamily="2" charset="2"/>
              <a:buChar char="ü"/>
            </a:pPr>
            <a:r>
              <a:rPr lang="fa-IR" sz="2000" dirty="0" smtClean="0">
                <a:cs typeface="B Roya" panose="00000400000000000000" pitchFamily="2" charset="-78"/>
              </a:rPr>
              <a:t>در برادی دیس ریتمی ها:</a:t>
            </a:r>
          </a:p>
          <a:p>
            <a:pPr marL="0" indent="0" algn="r" rtl="1">
              <a:buNone/>
            </a:pPr>
            <a:r>
              <a:rPr lang="fa-IR" sz="2000" dirty="0">
                <a:cs typeface="B Roya" panose="00000400000000000000" pitchFamily="2" charset="-78"/>
              </a:rPr>
              <a:t> </a:t>
            </a:r>
            <a:r>
              <a:rPr lang="fa-IR" sz="2000" dirty="0" smtClean="0">
                <a:cs typeface="B Roya" panose="00000400000000000000" pitchFamily="2" charset="-78"/>
              </a:rPr>
              <a:t>                در موارد علامتدار </a:t>
            </a:r>
          </a:p>
          <a:p>
            <a:pPr marL="0" indent="0" algn="r" rtl="1">
              <a:buNone/>
            </a:pPr>
            <a:r>
              <a:rPr lang="fa-IR" sz="2000" dirty="0" smtClean="0">
                <a:cs typeface="B Roya" panose="00000400000000000000" pitchFamily="2" charset="-78"/>
              </a:rPr>
              <a:t>                 حداقل دوز : یک آمپول (0.5 م.گ)</a:t>
            </a:r>
          </a:p>
          <a:p>
            <a:pPr marL="0" indent="0" algn="r" rtl="1">
              <a:buNone/>
            </a:pPr>
            <a:r>
              <a:rPr lang="fa-IR" sz="2000" dirty="0">
                <a:cs typeface="B Roya" panose="00000400000000000000" pitchFamily="2" charset="-78"/>
              </a:rPr>
              <a:t> </a:t>
            </a:r>
            <a:r>
              <a:rPr lang="fa-IR" sz="2000" dirty="0" smtClean="0">
                <a:cs typeface="B Roya" panose="00000400000000000000" pitchFamily="2" charset="-78"/>
              </a:rPr>
              <a:t>                تا شش آمپول قابل تزریق است: سه دوز یک میلی گرم یا شش دوز نیم میلی گرم، هر </a:t>
            </a:r>
            <a:r>
              <a:rPr lang="fa-IR" sz="2000" dirty="0" smtClean="0">
                <a:cs typeface="B Roya" panose="00000400000000000000" pitchFamily="2" charset="-78"/>
              </a:rPr>
              <a:t>5 </a:t>
            </a:r>
            <a:r>
              <a:rPr lang="fa-IR" sz="2000" dirty="0" smtClean="0">
                <a:cs typeface="B Roya" panose="00000400000000000000" pitchFamily="2" charset="-78"/>
              </a:rPr>
              <a:t>دقیقه</a:t>
            </a:r>
          </a:p>
          <a:p>
            <a:pPr marL="0" indent="0" algn="r" rtl="1">
              <a:buNone/>
            </a:pPr>
            <a:endParaRPr lang="fa-IR" sz="2000" dirty="0">
              <a:cs typeface="B Roya" panose="00000400000000000000" pitchFamily="2" charset="-78"/>
            </a:endParaRPr>
          </a:p>
          <a:p>
            <a:pPr marL="0" indent="0" algn="r" rtl="1">
              <a:buNone/>
            </a:pPr>
            <a:endParaRPr lang="fa-IR" sz="2000" dirty="0" smtClean="0">
              <a:cs typeface="B Roya" panose="00000400000000000000" pitchFamily="2" charset="-78"/>
            </a:endParaRPr>
          </a:p>
          <a:p>
            <a:pPr marL="571500" indent="-571500" algn="r" rtl="1">
              <a:buFont typeface="Wingdings" pitchFamily="2" charset="2"/>
              <a:buChar char="ü"/>
            </a:pPr>
            <a:endParaRPr lang="en-US" sz="2000" dirty="0">
              <a:cs typeface="B Roya" panose="00000400000000000000" pitchFamily="2" charset="-78"/>
            </a:endParaRPr>
          </a:p>
          <a:p>
            <a:pPr marL="571500" indent="-571500" algn="r" rtl="1">
              <a:buFont typeface="Wingdings" pitchFamily="2" charset="2"/>
              <a:buChar char="ü"/>
            </a:pPr>
            <a:endParaRPr lang="fa-IR" sz="2000" b="0" dirty="0" smtClean="0">
              <a:cs typeface="B Roya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000" b="0" dirty="0" smtClean="0">
                <a:cs typeface="B Roya" panose="00000400000000000000" pitchFamily="2" charset="-78"/>
              </a:rPr>
              <a:t> </a:t>
            </a:r>
            <a:endParaRPr lang="en-US" sz="2000" b="0" dirty="0">
              <a:cs typeface="B Roya" panose="00000400000000000000" pitchFamily="2" charset="-78"/>
            </a:endParaRPr>
          </a:p>
        </p:txBody>
      </p:sp>
      <p:pic>
        <p:nvPicPr>
          <p:cNvPr id="142340" name="Picture 4" descr="آتروپین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540" y="287694"/>
            <a:ext cx="578840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2013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9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2000" dirty="0">
                <a:solidFill>
                  <a:schemeClr val="tx1"/>
                </a:solidFill>
                <a:cs typeface="B Titr" panose="00000700000000000000" pitchFamily="2" charset="-78"/>
              </a:rPr>
              <a:t>تاکیکاردی بطنی</a:t>
            </a:r>
            <a:endParaRPr lang="en-US" sz="2000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sp>
        <p:nvSpPr>
          <p:cNvPr id="128003" name="Rectangle 3"/>
          <p:cNvSpPr>
            <a:spLocks noGrp="1" noChangeArrowheads="1"/>
          </p:cNvSpPr>
          <p:nvPr>
            <p:ph idx="1"/>
          </p:nvPr>
        </p:nvSpPr>
        <p:spPr>
          <a:xfrm>
            <a:off x="990600" y="1600200"/>
            <a:ext cx="7520940" cy="3579849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000" dirty="0">
                <a:cs typeface="B Roya" panose="00000400000000000000" pitchFamily="2" charset="-78"/>
              </a:rPr>
              <a:t>چک نبض مرکزی</a:t>
            </a:r>
          </a:p>
          <a:p>
            <a:pPr lvl="1" algn="r" rtl="1">
              <a:buFont typeface="Wingdings" pitchFamily="2" charset="2"/>
              <a:buChar char="ü"/>
            </a:pPr>
            <a:r>
              <a:rPr lang="fa-IR" sz="2000" dirty="0">
                <a:cs typeface="B Roya" panose="00000400000000000000" pitchFamily="2" charset="-78"/>
              </a:rPr>
              <a:t>وجود </a:t>
            </a:r>
            <a:r>
              <a:rPr lang="fa-IR" sz="2000" dirty="0" smtClean="0">
                <a:cs typeface="B Roya" panose="00000400000000000000" pitchFamily="2" charset="-78"/>
              </a:rPr>
              <a:t>نبض: رجوع </a:t>
            </a:r>
            <a:r>
              <a:rPr lang="fa-IR" sz="2000" dirty="0">
                <a:cs typeface="B Roya" panose="00000400000000000000" pitchFamily="2" charset="-78"/>
              </a:rPr>
              <a:t>به الگوریتم تاکیکاردی</a:t>
            </a:r>
          </a:p>
          <a:p>
            <a:pPr lvl="1" algn="r" rtl="1">
              <a:buFont typeface="Wingdings" pitchFamily="2" charset="2"/>
              <a:buChar char="ü"/>
            </a:pPr>
            <a:r>
              <a:rPr lang="fa-IR" sz="2000" dirty="0">
                <a:cs typeface="B Roya" panose="00000400000000000000" pitchFamily="2" charset="-78"/>
              </a:rPr>
              <a:t>فقدان </a:t>
            </a:r>
            <a:r>
              <a:rPr lang="fa-IR" sz="2000" dirty="0" smtClean="0">
                <a:cs typeface="B Roya" panose="00000400000000000000" pitchFamily="2" charset="-78"/>
              </a:rPr>
              <a:t>نبض: احیا</a:t>
            </a:r>
            <a:endParaRPr lang="en-US" sz="2000" dirty="0">
              <a:cs typeface="B Roya" panose="000004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76400" y="3048000"/>
            <a:ext cx="5602577" cy="1930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623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title"/>
          </p:nvPr>
        </p:nvSpPr>
        <p:spPr>
          <a:xfrm>
            <a:off x="822960" y="365760"/>
            <a:ext cx="7520940" cy="853440"/>
          </a:xfrm>
        </p:spPr>
        <p:txBody>
          <a:bodyPr/>
          <a:lstStyle/>
          <a:p>
            <a:pPr algn="ctr"/>
            <a:r>
              <a:rPr lang="ar-SA" sz="2000" b="1" dirty="0">
                <a:solidFill>
                  <a:schemeClr val="tx1"/>
                </a:solidFill>
                <a:cs typeface="B Titr" panose="00000700000000000000" pitchFamily="2" charset="-78"/>
              </a:rPr>
              <a:t>ریتم سینوسی یا فوق بطنی</a:t>
            </a:r>
            <a:endParaRPr lang="en-US" sz="2000" b="1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sp>
        <p:nvSpPr>
          <p:cNvPr id="129027" name="Rectangle 3"/>
          <p:cNvSpPr>
            <a:spLocks noGrp="1" noChangeArrowheads="1"/>
          </p:cNvSpPr>
          <p:nvPr>
            <p:ph idx="1"/>
          </p:nvPr>
        </p:nvSpPr>
        <p:spPr>
          <a:xfrm>
            <a:off x="990600" y="1600200"/>
            <a:ext cx="7520940" cy="3579849"/>
          </a:xfrm>
        </p:spPr>
        <p:txBody>
          <a:bodyPr>
            <a:normAutofit/>
          </a:bodyPr>
          <a:lstStyle/>
          <a:p>
            <a:pPr marL="571500" indent="-571500" algn="r" rtl="1">
              <a:buFont typeface="Wingdings" pitchFamily="2" charset="2"/>
              <a:buChar char="ü"/>
            </a:pPr>
            <a:r>
              <a:rPr lang="fa-IR" sz="2000" dirty="0">
                <a:cs typeface="B Roya" panose="00000400000000000000" pitchFamily="2" charset="-78"/>
              </a:rPr>
              <a:t>چک نبض مرکزی</a:t>
            </a:r>
          </a:p>
          <a:p>
            <a:pPr marL="457200" lvl="1" indent="0" algn="r" rtl="1">
              <a:buNone/>
            </a:pPr>
            <a:r>
              <a:rPr lang="fa-IR" sz="2000" dirty="0">
                <a:cs typeface="B Roya" panose="00000400000000000000" pitchFamily="2" charset="-78"/>
              </a:rPr>
              <a:t>وجود </a:t>
            </a:r>
            <a:r>
              <a:rPr lang="fa-IR" sz="2000" dirty="0" smtClean="0">
                <a:cs typeface="B Roya" panose="00000400000000000000" pitchFamily="2" charset="-78"/>
              </a:rPr>
              <a:t>نبض: اقدامات </a:t>
            </a:r>
            <a:r>
              <a:rPr lang="fa-IR" sz="2000" dirty="0">
                <a:cs typeface="B Roya" panose="00000400000000000000" pitchFamily="2" charset="-78"/>
              </a:rPr>
              <a:t>پس از احیاء</a:t>
            </a:r>
          </a:p>
          <a:p>
            <a:pPr marL="457200" lvl="1" indent="0" algn="r" rtl="1">
              <a:buNone/>
            </a:pPr>
            <a:r>
              <a:rPr lang="fa-IR" sz="2000" dirty="0">
                <a:cs typeface="B Roya" panose="00000400000000000000" pitchFamily="2" charset="-78"/>
              </a:rPr>
              <a:t>فقدان </a:t>
            </a:r>
            <a:r>
              <a:rPr lang="fa-IR" sz="2000" dirty="0" smtClean="0">
                <a:cs typeface="B Roya" panose="00000400000000000000" pitchFamily="2" charset="-78"/>
              </a:rPr>
              <a:t>نبض: تکرار </a:t>
            </a:r>
            <a:r>
              <a:rPr lang="fa-IR" sz="2000" dirty="0">
                <a:cs typeface="B Roya" panose="00000400000000000000" pitchFamily="2" charset="-78"/>
              </a:rPr>
              <a:t>اقدامات فوق</a:t>
            </a:r>
            <a:endParaRPr lang="en-US" sz="2000" dirty="0">
              <a:cs typeface="B Roya" panose="00000400000000000000" pitchFamily="2" charset="-78"/>
            </a:endParaRPr>
          </a:p>
          <a:p>
            <a:pPr marL="571500" indent="-571500" algn="r" rtl="1">
              <a:buFont typeface="Wingdings" pitchFamily="2" charset="2"/>
              <a:buChar char="ü"/>
            </a:pPr>
            <a:endParaRPr lang="en-US" sz="36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81181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9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9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9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9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9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9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9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9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9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7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228600"/>
            <a:ext cx="7772400" cy="1219200"/>
          </a:xfrm>
        </p:spPr>
        <p:txBody>
          <a:bodyPr/>
          <a:lstStyle/>
          <a:p>
            <a:pPr algn="ctr"/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شوکهای بعدی</a:t>
            </a:r>
            <a:endParaRPr lang="en-US" sz="2000" b="1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sp>
        <p:nvSpPr>
          <p:cNvPr id="148483" name="Rectangle 3"/>
          <p:cNvSpPr>
            <a:spLocks noGrp="1" noChangeArrowheads="1"/>
          </p:cNvSpPr>
          <p:nvPr>
            <p:ph idx="1"/>
          </p:nvPr>
        </p:nvSpPr>
        <p:spPr>
          <a:xfrm>
            <a:off x="990600" y="2057400"/>
            <a:ext cx="7520940" cy="3579849"/>
          </a:xfrm>
        </p:spPr>
        <p:txBody>
          <a:bodyPr>
            <a:normAutofit/>
          </a:bodyPr>
          <a:lstStyle/>
          <a:p>
            <a:pPr marL="571500" indent="-571500" algn="r" rtl="1">
              <a:buFont typeface="Wingdings" pitchFamily="2" charset="2"/>
              <a:buChar char="ü"/>
            </a:pPr>
            <a:r>
              <a:rPr lang="fa-IR" sz="2000" dirty="0">
                <a:cs typeface="B Zar" pitchFamily="2" charset="-78"/>
              </a:rPr>
              <a:t>نیاز به دادن شوکهای بعدی </a:t>
            </a:r>
          </a:p>
          <a:p>
            <a:pPr marL="457200" lvl="1" indent="0" algn="r" rtl="1">
              <a:buNone/>
            </a:pPr>
            <a:r>
              <a:rPr lang="fa-IR" sz="2000" dirty="0" smtClean="0">
                <a:cs typeface="B Zar" pitchFamily="2" charset="-78"/>
              </a:rPr>
              <a:t> با </a:t>
            </a:r>
            <a:r>
              <a:rPr lang="fa-IR" sz="2000" dirty="0">
                <a:cs typeface="B Zar" pitchFamily="2" charset="-78"/>
              </a:rPr>
              <a:t>همان مقادیر اولیه ذکر شده و بدون تغییر </a:t>
            </a:r>
          </a:p>
          <a:p>
            <a:pPr marL="457200" lvl="1" indent="0" algn="r" rtl="1">
              <a:buNone/>
            </a:pPr>
            <a:r>
              <a:rPr lang="fa-IR" sz="2000" dirty="0">
                <a:cs typeface="B Zar" pitchFamily="2" charset="-78"/>
              </a:rPr>
              <a:t> البته در کودکان دوز 2 برابر میشود</a:t>
            </a:r>
          </a:p>
        </p:txBody>
      </p:sp>
    </p:spTree>
    <p:extLst>
      <p:ext uri="{BB962C8B-B14F-4D97-AF65-F5344CB8AC3E}">
        <p14:creationId xmlns:p14="http://schemas.microsoft.com/office/powerpoint/2010/main" val="567776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8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8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8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8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8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8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8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altLang="en-US" sz="2000" smtClean="0">
                <a:cs typeface="B Titr" panose="00000700000000000000" pitchFamily="2" charset="-78"/>
              </a:rPr>
              <a:t>داروهای آنتی آریتمیک</a:t>
            </a:r>
            <a:endParaRPr lang="en-US" altLang="en-US" sz="2000" smtClean="0">
              <a:cs typeface="B Titr" panose="00000700000000000000" pitchFamily="2" charset="-78"/>
            </a:endParaRP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en-US" altLang="en-US" sz="2000" dirty="0">
                <a:cs typeface="B Roya" panose="00000400000000000000" pitchFamily="2" charset="-78"/>
              </a:rPr>
              <a:t>VF</a:t>
            </a:r>
            <a:r>
              <a:rPr lang="fa-IR" altLang="en-US" sz="2000" dirty="0">
                <a:cs typeface="B Roya" panose="00000400000000000000" pitchFamily="2" charset="-78"/>
              </a:rPr>
              <a:t> </a:t>
            </a:r>
            <a:r>
              <a:rPr lang="fa-IR" altLang="en-US" sz="2000" dirty="0" err="1">
                <a:cs typeface="B Roya" panose="00000400000000000000" pitchFamily="2" charset="-78"/>
              </a:rPr>
              <a:t>ویا</a:t>
            </a:r>
            <a:r>
              <a:rPr lang="en-US" altLang="en-US" sz="2000" dirty="0">
                <a:cs typeface="B Roya" panose="00000400000000000000" pitchFamily="2" charset="-78"/>
              </a:rPr>
              <a:t>VT </a:t>
            </a:r>
            <a:r>
              <a:rPr lang="fa-IR" altLang="en-US" sz="2000" dirty="0">
                <a:cs typeface="B Roya" panose="00000400000000000000" pitchFamily="2" charset="-78"/>
              </a:rPr>
              <a:t> مقاوم </a:t>
            </a:r>
          </a:p>
          <a:p>
            <a:pPr marL="457200" lvl="1" indent="0" algn="r" rtl="1">
              <a:buNone/>
            </a:pPr>
            <a:r>
              <a:rPr lang="en-US" altLang="en-US" sz="2000" dirty="0">
                <a:cs typeface="B Roya" panose="00000400000000000000" pitchFamily="2" charset="-78"/>
              </a:rPr>
              <a:t>-</a:t>
            </a:r>
            <a:r>
              <a:rPr lang="fa-IR" altLang="en-US" sz="2000" dirty="0">
                <a:cs typeface="B Roya" panose="00000400000000000000" pitchFamily="2" charset="-78"/>
              </a:rPr>
              <a:t>تجویز </a:t>
            </a:r>
            <a:r>
              <a:rPr lang="fa-IR" altLang="en-US" sz="2000" dirty="0" err="1">
                <a:cs typeface="B Roya" panose="00000400000000000000" pitchFamily="2" charset="-78"/>
              </a:rPr>
              <a:t>آمیودارون</a:t>
            </a:r>
            <a:r>
              <a:rPr lang="fa-IR" altLang="en-US" sz="2000" dirty="0">
                <a:cs typeface="B Roya" panose="00000400000000000000" pitchFamily="2" charset="-78"/>
              </a:rPr>
              <a:t> بعد از شوک دوم یا </a:t>
            </a:r>
            <a:r>
              <a:rPr lang="fa-IR" altLang="en-US" sz="2000" dirty="0" err="1">
                <a:cs typeface="B Roya" panose="00000400000000000000" pitchFamily="2" charset="-78"/>
              </a:rPr>
              <a:t>سوم،بزرگسالان</a:t>
            </a:r>
            <a:endParaRPr lang="fa-IR" altLang="en-US" sz="2000" dirty="0">
              <a:cs typeface="B Roya" panose="00000400000000000000" pitchFamily="2" charset="-78"/>
            </a:endParaRPr>
          </a:p>
          <a:p>
            <a:pPr lvl="1" algn="r" rtl="1">
              <a:buFont typeface="Wingdings" panose="05000000000000000000" pitchFamily="2" charset="2"/>
              <a:buChar char="ü"/>
            </a:pPr>
            <a:endParaRPr lang="fa-IR" altLang="en-US" sz="2000" dirty="0">
              <a:cs typeface="B Roya" panose="00000400000000000000" pitchFamily="2" charset="-78"/>
            </a:endParaRPr>
          </a:p>
          <a:p>
            <a:pPr lvl="3" algn="r" rtl="1">
              <a:buFont typeface="Wingdings" panose="05000000000000000000" pitchFamily="2" charset="2"/>
              <a:buChar char="ü"/>
            </a:pPr>
            <a:r>
              <a:rPr lang="fa-IR" altLang="en-US" dirty="0">
                <a:cs typeface="B Roya" panose="00000400000000000000" pitchFamily="2" charset="-78"/>
              </a:rPr>
              <a:t>300 میلی گرم به صورت </a:t>
            </a:r>
            <a:r>
              <a:rPr lang="fa-IR" altLang="en-US" dirty="0" err="1">
                <a:cs typeface="B Roya" panose="00000400000000000000" pitchFamily="2" charset="-78"/>
              </a:rPr>
              <a:t>بولوس</a:t>
            </a:r>
            <a:r>
              <a:rPr lang="fa-IR" altLang="en-US" dirty="0">
                <a:cs typeface="B Roya" panose="00000400000000000000" pitchFamily="2" charset="-78"/>
              </a:rPr>
              <a:t> داخل وریدی بعد از شوک دوم</a:t>
            </a:r>
          </a:p>
          <a:p>
            <a:pPr lvl="3" algn="r" rtl="1">
              <a:buFont typeface="Wingdings" panose="05000000000000000000" pitchFamily="2" charset="2"/>
              <a:buChar char="ü"/>
            </a:pPr>
            <a:r>
              <a:rPr lang="fa-IR" altLang="en-US" dirty="0">
                <a:cs typeface="B Roya" panose="00000400000000000000" pitchFamily="2" charset="-78"/>
              </a:rPr>
              <a:t> دوز بعدی </a:t>
            </a:r>
            <a:r>
              <a:rPr lang="fa-IR" altLang="en-US" dirty="0" err="1">
                <a:cs typeface="B Roya" panose="00000400000000000000" pitchFamily="2" charset="-78"/>
              </a:rPr>
              <a:t>آمیودارون</a:t>
            </a:r>
            <a:r>
              <a:rPr lang="fa-IR" altLang="en-US" dirty="0">
                <a:cs typeface="B Roya" panose="00000400000000000000" pitchFamily="2" charset="-78"/>
              </a:rPr>
              <a:t> 150 میلی گرم نیم ساعت بعد </a:t>
            </a:r>
          </a:p>
          <a:p>
            <a:pPr lvl="3" algn="r" rtl="1">
              <a:buFont typeface="Wingdings" panose="05000000000000000000" pitchFamily="2" charset="2"/>
              <a:buChar char="ü"/>
            </a:pPr>
            <a:r>
              <a:rPr lang="fa-IR" altLang="en-US" dirty="0">
                <a:cs typeface="B Roya" panose="00000400000000000000" pitchFamily="2" charset="-78"/>
              </a:rPr>
              <a:t>سقف دوز آن 2/2 گرم در 24 ساعت</a:t>
            </a:r>
          </a:p>
          <a:p>
            <a:pPr marL="457200" lvl="1" indent="0" algn="r" rtl="1">
              <a:buNone/>
            </a:pPr>
            <a:r>
              <a:rPr lang="en-US" altLang="en-US" sz="2000" dirty="0">
                <a:cs typeface="B Roya" panose="00000400000000000000" pitchFamily="2" charset="-78"/>
              </a:rPr>
              <a:t>-</a:t>
            </a:r>
            <a:r>
              <a:rPr lang="fa-IR" altLang="en-US" sz="2000" dirty="0" err="1">
                <a:cs typeface="B Roya" panose="00000400000000000000" pitchFamily="2" charset="-78"/>
              </a:rPr>
              <a:t>آمیودارون،کودکان</a:t>
            </a:r>
            <a:endParaRPr lang="fa-IR" altLang="en-US" sz="2000" dirty="0">
              <a:cs typeface="B Roya" panose="00000400000000000000" pitchFamily="2" charset="-78"/>
            </a:endParaRPr>
          </a:p>
          <a:p>
            <a:pPr lvl="1" algn="r" rtl="1">
              <a:buFont typeface="Wingdings" panose="05000000000000000000" pitchFamily="2" charset="2"/>
              <a:buChar char="ü"/>
            </a:pPr>
            <a:endParaRPr lang="fa-IR" altLang="en-US" sz="2000" dirty="0">
              <a:cs typeface="B Roya" panose="00000400000000000000" pitchFamily="2" charset="-78"/>
            </a:endParaRPr>
          </a:p>
          <a:p>
            <a:pPr lvl="3" algn="r" rtl="1">
              <a:buFont typeface="Wingdings" panose="05000000000000000000" pitchFamily="2" charset="2"/>
              <a:buChar char="ü"/>
            </a:pPr>
            <a:r>
              <a:rPr lang="en-US" altLang="en-US" dirty="0">
                <a:cs typeface="B Roya" panose="00000400000000000000" pitchFamily="2" charset="-78"/>
              </a:rPr>
              <a:t>5 mg/kg</a:t>
            </a:r>
            <a:r>
              <a:rPr lang="fa-IR" altLang="en-US" dirty="0">
                <a:cs typeface="B Roya" panose="00000400000000000000" pitchFamily="2" charset="-78"/>
              </a:rPr>
              <a:t> </a:t>
            </a:r>
          </a:p>
          <a:p>
            <a:pPr lvl="3" algn="r" rtl="1">
              <a:buFont typeface="Wingdings" panose="05000000000000000000" pitchFamily="2" charset="2"/>
              <a:buChar char="ü"/>
            </a:pPr>
            <a:r>
              <a:rPr lang="fa-IR" altLang="en-US" dirty="0">
                <a:cs typeface="B Roya" panose="00000400000000000000" pitchFamily="2" charset="-78"/>
              </a:rPr>
              <a:t> حداکثر دوز </a:t>
            </a:r>
            <a:r>
              <a:rPr lang="en-US" altLang="en-US" dirty="0">
                <a:cs typeface="B Roya" panose="00000400000000000000" pitchFamily="2" charset="-78"/>
              </a:rPr>
              <a:t>300 mg</a:t>
            </a:r>
            <a:r>
              <a:rPr lang="fa-IR" altLang="en-US" dirty="0">
                <a:cs typeface="B Roya" panose="00000400000000000000" pitchFamily="2" charset="-78"/>
              </a:rPr>
              <a:t> </a:t>
            </a:r>
          </a:p>
          <a:p>
            <a:pPr lvl="3" algn="r" rtl="1">
              <a:buFont typeface="Wingdings" panose="05000000000000000000" pitchFamily="2" charset="2"/>
              <a:buChar char="ü"/>
            </a:pPr>
            <a:r>
              <a:rPr lang="fa-IR" altLang="en-US" dirty="0">
                <a:cs typeface="B Roya" panose="00000400000000000000" pitchFamily="2" charset="-78"/>
              </a:rPr>
              <a:t>دوز احیا(بیمار بدون نبض) به صورت پوش و در سایر موارد </a:t>
            </a:r>
            <a:r>
              <a:rPr lang="fa-IR" altLang="en-US" dirty="0" err="1">
                <a:cs typeface="B Roya" panose="00000400000000000000" pitchFamily="2" charset="-78"/>
              </a:rPr>
              <a:t>انفوزیون</a:t>
            </a:r>
            <a:r>
              <a:rPr lang="fa-IR" altLang="en-US" dirty="0">
                <a:cs typeface="B Roya" panose="00000400000000000000" pitchFamily="2" charset="-78"/>
              </a:rPr>
              <a:t> آهسته است.</a:t>
            </a:r>
          </a:p>
          <a:p>
            <a:pPr lvl="3" algn="r" rtl="1">
              <a:buFont typeface="Wingdings" panose="05000000000000000000" pitchFamily="2" charset="2"/>
              <a:buChar char="ü"/>
            </a:pPr>
            <a:r>
              <a:rPr lang="fa-IR" altLang="en-US" dirty="0">
                <a:cs typeface="B Roya" panose="00000400000000000000" pitchFamily="2" charset="-78"/>
              </a:rPr>
              <a:t> در صورت نیاز تا حداکثر دوز نهایی </a:t>
            </a:r>
            <a:r>
              <a:rPr lang="en-US" altLang="en-US" dirty="0">
                <a:cs typeface="B Roya" panose="00000400000000000000" pitchFamily="2" charset="-78"/>
              </a:rPr>
              <a:t> 15 mg/kg</a:t>
            </a:r>
            <a:r>
              <a:rPr lang="fa-IR" altLang="en-US" dirty="0">
                <a:cs typeface="B Roya" panose="00000400000000000000" pitchFamily="2" charset="-78"/>
              </a:rPr>
              <a:t>قابل تکرار است.</a:t>
            </a:r>
            <a:endParaRPr lang="en-US" altLang="en-US" dirty="0">
              <a:cs typeface="B Roya" panose="00000400000000000000" pitchFamily="2" charset="-78"/>
            </a:endParaRPr>
          </a:p>
          <a:p>
            <a:pPr algn="r" rtl="1"/>
            <a:endParaRPr lang="en-US" altLang="en-US" sz="1600" dirty="0" smtClean="0">
              <a:cs typeface="B Roy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39500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altLang="en-US" sz="2000" smtClean="0">
                <a:cs typeface="B Titr" panose="00000700000000000000" pitchFamily="2" charset="-78"/>
              </a:rPr>
              <a:t>لیدوکایین</a:t>
            </a:r>
            <a:r>
              <a:rPr lang="fa-IR" altLang="en-US" smtClean="0"/>
              <a:t> </a:t>
            </a:r>
            <a:br>
              <a:rPr lang="fa-IR" altLang="en-US" smtClean="0"/>
            </a:br>
            <a:endParaRPr lang="en-US" altLang="en-US" smtClean="0"/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>
          <a:xfrm>
            <a:off x="76200" y="1600200"/>
            <a:ext cx="8839200" cy="4525963"/>
          </a:xfrm>
        </p:spPr>
        <p:txBody>
          <a:bodyPr/>
          <a:lstStyle/>
          <a:p>
            <a:pPr algn="r" rtl="1">
              <a:buFont typeface="Wingdings" panose="05000000000000000000" pitchFamily="2" charset="2"/>
              <a:buChar char="§"/>
            </a:pPr>
            <a:r>
              <a:rPr lang="fa-IR" altLang="en-US" sz="2000" dirty="0" smtClean="0">
                <a:solidFill>
                  <a:srgbClr val="FF0000"/>
                </a:solidFill>
                <a:cs typeface="B Roya" panose="00000400000000000000" pitchFamily="2" charset="-78"/>
              </a:rPr>
              <a:t>در صورت عدم وجود </a:t>
            </a:r>
            <a:r>
              <a:rPr lang="fa-IR" altLang="en-US" sz="2000" dirty="0" err="1" smtClean="0">
                <a:solidFill>
                  <a:srgbClr val="FF0000"/>
                </a:solidFill>
                <a:cs typeface="B Roya" panose="00000400000000000000" pitchFamily="2" charset="-78"/>
              </a:rPr>
              <a:t>آمیودارون</a:t>
            </a:r>
            <a:r>
              <a:rPr lang="fa-IR" altLang="en-US" sz="2000" dirty="0" smtClean="0">
                <a:solidFill>
                  <a:srgbClr val="FF0000"/>
                </a:solidFill>
                <a:cs typeface="B Roya" panose="00000400000000000000" pitchFamily="2" charset="-78"/>
              </a:rPr>
              <a:t> - بزرگسالان</a:t>
            </a: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altLang="en-US" sz="2000" dirty="0" smtClean="0">
                <a:cs typeface="B Roya" panose="00000400000000000000" pitchFamily="2" charset="-78"/>
              </a:rPr>
              <a:t> 1-1.5 </a:t>
            </a:r>
            <a:r>
              <a:rPr lang="en-US" altLang="en-US" sz="2000" dirty="0" smtClean="0">
                <a:cs typeface="B Roya" panose="00000400000000000000" pitchFamily="2" charset="-78"/>
              </a:rPr>
              <a:t>mg/kg</a:t>
            </a: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altLang="en-US" sz="2000" dirty="0" smtClean="0">
                <a:cs typeface="B Roya" panose="00000400000000000000" pitchFamily="2" charset="-78"/>
              </a:rPr>
              <a:t>در صورت عدم پاسخ به درمان اولیه 0.5-0.75</a:t>
            </a:r>
            <a:r>
              <a:rPr lang="en-US" altLang="en-US" sz="2000" dirty="0" smtClean="0">
                <a:cs typeface="B Roya" panose="00000400000000000000" pitchFamily="2" charset="-78"/>
              </a:rPr>
              <a:t>mg/kg </a:t>
            </a:r>
            <a:r>
              <a:rPr lang="fa-IR" altLang="en-US" sz="2000" dirty="0" smtClean="0">
                <a:cs typeface="B Roya" panose="00000400000000000000" pitchFamily="2" charset="-78"/>
              </a:rPr>
              <a:t> بصورت تزریق آهسته داخل وریدی تا سقف دوز</a:t>
            </a:r>
            <a:r>
              <a:rPr lang="en-US" altLang="en-US" sz="2000" dirty="0" smtClean="0">
                <a:cs typeface="B Roya" panose="00000400000000000000" pitchFamily="2" charset="-78"/>
              </a:rPr>
              <a:t>mg/kg 3 </a:t>
            </a: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altLang="en-US" sz="2000" dirty="0" smtClean="0">
                <a:cs typeface="B Roya" panose="00000400000000000000" pitchFamily="2" charset="-78"/>
              </a:rPr>
              <a:t>در صورت پاسخ بالینی مناسب، انفوزیون وریدی با دوز 1-4 </a:t>
            </a:r>
            <a:r>
              <a:rPr lang="en-US" altLang="en-US" sz="2000" dirty="0" smtClean="0">
                <a:cs typeface="B Roya" panose="00000400000000000000" pitchFamily="2" charset="-78"/>
              </a:rPr>
              <a:t>mg</a:t>
            </a:r>
            <a:r>
              <a:rPr lang="fa-IR" altLang="en-US" sz="2000" dirty="0" smtClean="0">
                <a:cs typeface="B Roya" panose="00000400000000000000" pitchFamily="2" charset="-78"/>
              </a:rPr>
              <a:t> در دقیقه</a:t>
            </a:r>
          </a:p>
          <a:p>
            <a:pPr marL="457200" lvl="1" indent="0" algn="r" rtl="1">
              <a:buNone/>
            </a:pPr>
            <a:endParaRPr lang="fa-IR" altLang="en-US" sz="2000" dirty="0" smtClean="0">
              <a:cs typeface="B Roya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§"/>
            </a:pPr>
            <a:r>
              <a:rPr lang="fa-IR" altLang="en-US" sz="2000" b="1" dirty="0" smtClean="0">
                <a:solidFill>
                  <a:srgbClr val="FF0000"/>
                </a:solidFill>
                <a:cs typeface="B Roya" panose="00000400000000000000" pitchFamily="2" charset="-78"/>
              </a:rPr>
              <a:t>کودکان:</a:t>
            </a: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en-US" altLang="en-US" sz="2000" dirty="0" smtClean="0">
                <a:cs typeface="B Roya" panose="00000400000000000000" pitchFamily="2" charset="-78"/>
              </a:rPr>
              <a:t>1 mg/kg</a:t>
            </a: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altLang="en-US" sz="2000" dirty="0" smtClean="0">
                <a:cs typeface="B Roya" panose="00000400000000000000" pitchFamily="2" charset="-78"/>
              </a:rPr>
              <a:t>سقف دوز؛ </a:t>
            </a:r>
            <a:r>
              <a:rPr lang="en-US" altLang="en-US" sz="2000" dirty="0" smtClean="0">
                <a:cs typeface="B Roya" panose="00000400000000000000" pitchFamily="2" charset="-78"/>
              </a:rPr>
              <a:t>100 mg</a:t>
            </a:r>
            <a:endParaRPr lang="fa-IR" altLang="en-US" sz="2000" dirty="0" smtClean="0">
              <a:cs typeface="B Roya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altLang="en-US" sz="2000" dirty="0" smtClean="0">
                <a:cs typeface="B Roya" panose="00000400000000000000" pitchFamily="2" charset="-78"/>
              </a:rPr>
              <a:t>در صورت نیاز، 2 بار با دوز </a:t>
            </a:r>
            <a:r>
              <a:rPr lang="en-US" altLang="en-US" sz="2000" dirty="0" smtClean="0">
                <a:cs typeface="B Roya" panose="00000400000000000000" pitchFamily="2" charset="-78"/>
              </a:rPr>
              <a:t>0.5 mg/kg</a:t>
            </a:r>
            <a:r>
              <a:rPr lang="fa-IR" altLang="en-US" sz="2000" dirty="0" smtClean="0">
                <a:cs typeface="B Roya" panose="00000400000000000000" pitchFamily="2" charset="-78"/>
              </a:rPr>
              <a:t> قابل تکرار است. </a:t>
            </a: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altLang="en-US" sz="2000" dirty="0" smtClean="0">
                <a:cs typeface="B Roya" panose="00000400000000000000" pitchFamily="2" charset="-78"/>
              </a:rPr>
              <a:t>در صورت پاسخ بالینی مناسب، </a:t>
            </a:r>
            <a:r>
              <a:rPr lang="fa-IR" altLang="en-US" sz="2000" dirty="0" err="1" smtClean="0">
                <a:cs typeface="B Roya" panose="00000400000000000000" pitchFamily="2" charset="-78"/>
              </a:rPr>
              <a:t>انفوزیون</a:t>
            </a:r>
            <a:r>
              <a:rPr lang="fa-IR" altLang="en-US" sz="2000" dirty="0" smtClean="0">
                <a:cs typeface="B Roya" panose="00000400000000000000" pitchFamily="2" charset="-78"/>
              </a:rPr>
              <a:t> وریدی لیدوکائین با دوز </a:t>
            </a:r>
            <a:r>
              <a:rPr lang="en-US" altLang="en-US" sz="2000" dirty="0" smtClean="0">
                <a:cs typeface="B Roya" panose="00000400000000000000" pitchFamily="2" charset="-78"/>
              </a:rPr>
              <a:t>20-50 µg/kg </a:t>
            </a:r>
            <a:r>
              <a:rPr lang="fa-IR" altLang="en-US" sz="2000" dirty="0" smtClean="0">
                <a:cs typeface="B Roya" panose="00000400000000000000" pitchFamily="2" charset="-78"/>
              </a:rPr>
              <a:t> در دقیقه شروع می شود</a:t>
            </a:r>
            <a:r>
              <a:rPr lang="en-US" altLang="en-US" sz="2000" dirty="0" smtClean="0">
                <a:cs typeface="B Roya" panose="00000400000000000000" pitchFamily="2" charset="-78"/>
              </a:rPr>
              <a:t>.</a:t>
            </a:r>
            <a:endParaRPr lang="en-US" altLang="en-US" sz="2000" b="1" dirty="0" smtClean="0">
              <a:latin typeface="Times New Roman" panose="02020603050405020304" pitchFamily="18" charset="0"/>
              <a:cs typeface="B Roya" panose="00000400000000000000" pitchFamily="2" charset="-78"/>
            </a:endParaRPr>
          </a:p>
          <a:p>
            <a:pPr algn="r" rtl="1"/>
            <a:endParaRPr lang="en-US" altLang="en-US" sz="2000" dirty="0" smtClean="0">
              <a:cs typeface="B Roy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33792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16013" y="1196975"/>
            <a:ext cx="6365875" cy="4525963"/>
          </a:xfr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71600" y="3962400"/>
            <a:ext cx="2438400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712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000" dirty="0" err="1" smtClean="0">
                <a:solidFill>
                  <a:schemeClr val="tx1"/>
                </a:solidFill>
                <a:cs typeface="B Titr" panose="00000700000000000000" pitchFamily="2" charset="-78"/>
              </a:rPr>
              <a:t>Asystole</a:t>
            </a:r>
            <a:r>
              <a:rPr lang="en-US" altLang="en-US" sz="2000" dirty="0" smtClean="0">
                <a:solidFill>
                  <a:schemeClr val="tx1"/>
                </a:solidFill>
                <a:cs typeface="B Titr" panose="00000700000000000000" pitchFamily="2" charset="-78"/>
              </a:rPr>
              <a:t> Or PEA </a:t>
            </a: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285750" y="1928813"/>
            <a:ext cx="8643938" cy="2925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r>
              <a:rPr lang="en-US" sz="2800" b="1" i="1" smtClean="0">
                <a:solidFill>
                  <a:srgbClr val="000000"/>
                </a:solidFill>
              </a:rPr>
              <a:t>Continue Chest Compression &amp; Ventilation </a:t>
            </a:r>
          </a:p>
          <a:p>
            <a:pPr eaLnBrk="1" hangingPunct="1">
              <a:defRPr/>
            </a:pPr>
            <a:endParaRPr lang="en-US" sz="2800" b="1" i="1" smtClean="0">
              <a:solidFill>
                <a:srgbClr val="000000"/>
              </a:solidFill>
            </a:endParaRPr>
          </a:p>
          <a:p>
            <a:pPr eaLnBrk="1" hangingPunct="1">
              <a:defRPr/>
            </a:pPr>
            <a:r>
              <a:rPr lang="en-US" sz="2800" b="1" i="1" smtClean="0">
                <a:solidFill>
                  <a:srgbClr val="000000"/>
                </a:solidFill>
              </a:rPr>
              <a:t>Epinephrine 1 mg q 3-5 min</a:t>
            </a:r>
          </a:p>
          <a:p>
            <a:pPr eaLnBrk="1" hangingPunct="1">
              <a:defRPr/>
            </a:pPr>
            <a:endParaRPr lang="en-US" sz="2800" i="1" smtClean="0">
              <a:solidFill>
                <a:srgbClr val="000000"/>
              </a:solidFill>
            </a:endParaRPr>
          </a:p>
          <a:p>
            <a:pPr eaLnBrk="1" hangingPunct="1">
              <a:defRPr/>
            </a:pPr>
            <a:endParaRPr lang="en-US" sz="2800" i="1" dirty="0" smtClean="0">
              <a:solidFill>
                <a:srgbClr val="000000"/>
              </a:solidFill>
            </a:endParaRP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5550" y="3786188"/>
            <a:ext cx="37338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786188"/>
            <a:ext cx="3733800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4373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9" name="Rectangle 7"/>
          <p:cNvSpPr>
            <a:spLocks noGrp="1" noChangeArrowheads="1"/>
          </p:cNvSpPr>
          <p:nvPr>
            <p:ph type="title"/>
          </p:nvPr>
        </p:nvSpPr>
        <p:spPr>
          <a:xfrm>
            <a:off x="533400" y="365760"/>
            <a:ext cx="8153400" cy="548640"/>
          </a:xfrm>
        </p:spPr>
        <p:txBody>
          <a:bodyPr/>
          <a:lstStyle/>
          <a:p>
            <a:pPr algn="ctr"/>
            <a:r>
              <a:rPr lang="en-US" altLang="zh-CN" sz="2000" b="1" dirty="0">
                <a:solidFill>
                  <a:schemeClr val="tx1"/>
                </a:solidFill>
                <a:ea typeface="Arial Unicode MS" pitchFamily="34" charset="-128"/>
                <a:cs typeface="B Titr" panose="00000700000000000000" pitchFamily="2" charset="-78"/>
              </a:rPr>
              <a:t>Advanced Cardiac life support</a:t>
            </a:r>
            <a:endParaRPr lang="en-US" sz="2000" b="1" dirty="0">
              <a:solidFill>
                <a:schemeClr val="tx1"/>
              </a:solidFill>
              <a:ea typeface="Arial Unicode MS" pitchFamily="34" charset="-128"/>
              <a:cs typeface="B Titr" panose="00000700000000000000" pitchFamily="2" charset="-78"/>
            </a:endParaRPr>
          </a:p>
        </p:txBody>
      </p:sp>
      <p:sp>
        <p:nvSpPr>
          <p:cNvPr id="172037" name="Rectangle 5"/>
          <p:cNvSpPr>
            <a:spLocks noGrp="1" noChangeArrowheads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r" rtl="1">
              <a:buFont typeface="Wingdings" panose="05000000000000000000" pitchFamily="2" charset="2"/>
              <a:buChar char="Ø"/>
            </a:pPr>
            <a:r>
              <a:rPr lang="en-US" altLang="zh-CN" sz="2000" dirty="0">
                <a:cs typeface="B Roya" panose="00000400000000000000" pitchFamily="2" charset="-78"/>
              </a:rPr>
              <a:t>ABC</a:t>
            </a: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altLang="zh-CN" sz="2000" dirty="0">
                <a:cs typeface="B Roya" panose="00000400000000000000" pitchFamily="2" charset="-78"/>
              </a:rPr>
              <a:t>دارو</a:t>
            </a: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altLang="zh-CN" sz="2000" dirty="0">
                <a:cs typeface="B Roya" panose="00000400000000000000" pitchFamily="2" charset="-78"/>
              </a:rPr>
              <a:t>دفیبریلاسیون</a:t>
            </a:r>
            <a:endParaRPr lang="en-US" altLang="zh-CN" sz="2000" dirty="0">
              <a:cs typeface="B Roya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altLang="zh-CN" sz="2000" dirty="0">
                <a:cs typeface="B Roya" panose="00000400000000000000" pitchFamily="2" charset="-78"/>
              </a:rPr>
              <a:t>مراقبتهای اورژانسی از سیستم قلبی- عروقی</a:t>
            </a: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altLang="zh-CN" sz="2000" dirty="0">
                <a:cs typeface="B Roya" panose="00000400000000000000" pitchFamily="2" charset="-78"/>
              </a:rPr>
              <a:t>اقدامات پس از احیاء</a:t>
            </a:r>
            <a:endParaRPr lang="en-US" sz="2000" dirty="0">
              <a:cs typeface="B Roy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29171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20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20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20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20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20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20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20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20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20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20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20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20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20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20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20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037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 anchor="t"/>
          <a:lstStyle/>
          <a:p>
            <a:pPr algn="ctr" eaLnBrk="1" hangingPunct="1"/>
            <a:r>
              <a:rPr lang="en-US" sz="4400" b="1" dirty="0" smtClean="0">
                <a:solidFill>
                  <a:srgbClr val="FF0000"/>
                </a:solidFill>
              </a:rPr>
              <a:t>An Important Point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76400"/>
            <a:ext cx="7924800" cy="44497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dirty="0" smtClean="0"/>
              <a:t> </a:t>
            </a:r>
          </a:p>
        </p:txBody>
      </p:sp>
      <p:sp>
        <p:nvSpPr>
          <p:cNvPr id="71684" name="WordArt 4"/>
          <p:cNvSpPr>
            <a:spLocks noChangeArrowheads="1" noChangeShapeType="1" noTextEdit="1"/>
          </p:cNvSpPr>
          <p:nvPr/>
        </p:nvSpPr>
        <p:spPr bwMode="auto">
          <a:xfrm>
            <a:off x="998538" y="2000250"/>
            <a:ext cx="7848600" cy="3200400"/>
          </a:xfrm>
          <a:prstGeom prst="rect">
            <a:avLst/>
          </a:prstGeom>
          <a:solidFill>
            <a:schemeClr val="bg1"/>
          </a:solidFill>
          <a:extLst/>
        </p:spPr>
        <p:txBody>
          <a:bodyPr wrap="none" fromWordArt="1">
            <a:prstTxWarp prst="textPlain">
              <a:avLst>
                <a:gd name="adj" fmla="val 49000"/>
              </a:avLst>
            </a:prstTxWarp>
          </a:bodyPr>
          <a:lstStyle/>
          <a:p>
            <a:pPr algn="ctr"/>
            <a:r>
              <a:rPr lang="en-US" sz="3600" kern="10" dirty="0" err="1" smtClean="0">
                <a:solidFill>
                  <a:srgbClr val="00B050"/>
                </a:solidFill>
                <a:latin typeface="Gill Sans Ultra Bold" pitchFamily="34" charset="0"/>
              </a:rPr>
              <a:t>Asynch</a:t>
            </a:r>
            <a:r>
              <a:rPr lang="en-US" sz="3600" kern="10" dirty="0" smtClean="0">
                <a:solidFill>
                  <a:srgbClr val="00B050"/>
                </a:solidFill>
                <a:latin typeface="Gill Sans Ultra Bold" pitchFamily="34" charset="0"/>
              </a:rPr>
              <a:t> </a:t>
            </a:r>
            <a:r>
              <a:rPr lang="en-US" sz="3600" kern="10" dirty="0" err="1" smtClean="0">
                <a:solidFill>
                  <a:schemeClr val="accent2"/>
                </a:solidFill>
                <a:latin typeface="Gill Sans Ultra Bold" pitchFamily="34" charset="0"/>
              </a:rPr>
              <a:t>shok</a:t>
            </a:r>
            <a:endParaRPr lang="en-US" sz="3600" kern="10" dirty="0" smtClean="0">
              <a:solidFill>
                <a:schemeClr val="accent2"/>
              </a:solidFill>
              <a:latin typeface="Gill Sans Ultra Bold" pitchFamily="34" charset="0"/>
            </a:endParaRPr>
          </a:p>
          <a:p>
            <a:pPr algn="ctr"/>
            <a:r>
              <a:rPr lang="en-US" sz="3600" kern="10" dirty="0">
                <a:solidFill>
                  <a:srgbClr val="00B050"/>
                </a:solidFill>
                <a:latin typeface="Gill Sans Ultra Bold" pitchFamily="34" charset="0"/>
              </a:rPr>
              <a:t>&amp;</a:t>
            </a:r>
          </a:p>
          <a:p>
            <a:pPr algn="ctr"/>
            <a:r>
              <a:rPr lang="en-US" sz="3600" kern="10" dirty="0">
                <a:solidFill>
                  <a:srgbClr val="00B050"/>
                </a:solidFill>
                <a:latin typeface="Gill Sans Ultra Bold" pitchFamily="34" charset="0"/>
              </a:rPr>
              <a:t>Chest Compression &amp; Ventilation</a:t>
            </a:r>
            <a:endParaRPr lang="fa-IR" sz="3600" kern="10" dirty="0">
              <a:solidFill>
                <a:srgbClr val="00B050"/>
              </a:solidFill>
              <a:latin typeface="Gill Sans Ultra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7877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/>
          </p:cNvSpPr>
          <p:nvPr>
            <p:ph type="title"/>
          </p:nvPr>
        </p:nvSpPr>
        <p:spPr>
          <a:xfrm>
            <a:off x="152400" y="365760"/>
            <a:ext cx="8915400" cy="1463040"/>
          </a:xfrm>
        </p:spPr>
        <p:txBody>
          <a:bodyPr anchor="t"/>
          <a:lstStyle/>
          <a:p>
            <a:pPr algn="ctr" eaLnBrk="1" hangingPunct="1"/>
            <a:r>
              <a:rPr lang="fa-IR" sz="4000" b="1" dirty="0" smtClean="0">
                <a:solidFill>
                  <a:schemeClr val="accent2"/>
                </a:solidFill>
              </a:rPr>
              <a:t>Correct position for electrode/paddle placement </a:t>
            </a:r>
          </a:p>
        </p:txBody>
      </p:sp>
      <p:pic>
        <p:nvPicPr>
          <p:cNvPr id="73731" name="Picture 5" descr="f4-u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2057400"/>
            <a:ext cx="4343400" cy="3276600"/>
          </a:xfrm>
          <a:noFill/>
        </p:spPr>
      </p:pic>
    </p:spTree>
    <p:extLst>
      <p:ext uri="{BB962C8B-B14F-4D97-AF65-F5344CB8AC3E}">
        <p14:creationId xmlns:p14="http://schemas.microsoft.com/office/powerpoint/2010/main" val="1030462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365760"/>
            <a:ext cx="9067800" cy="777240"/>
          </a:xfrm>
        </p:spPr>
        <p:txBody>
          <a:bodyPr anchor="t"/>
          <a:lstStyle/>
          <a:p>
            <a:pPr algn="ctr" eaLnBrk="1" hangingPunct="1"/>
            <a:r>
              <a:rPr lang="en-US" sz="4400" b="1" dirty="0" smtClean="0">
                <a:solidFill>
                  <a:schemeClr val="accent2"/>
                </a:solidFill>
              </a:rPr>
              <a:t>Important Point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idx="1"/>
          </p:nvPr>
        </p:nvSpPr>
        <p:spPr>
          <a:xfrm>
            <a:off x="920262" y="1364566"/>
            <a:ext cx="4114800" cy="4221163"/>
          </a:xfrm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3600" b="1" i="1" u="sng" dirty="0" smtClean="0">
                <a:latin typeface="Arial" pitchFamily="34" charset="0"/>
                <a:cs typeface="Arial" pitchFamily="34" charset="0"/>
              </a:rPr>
              <a:t>After DC shock</a:t>
            </a:r>
          </a:p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3600" b="1" i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Do Not </a:t>
            </a:r>
          </a:p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3600" b="1" i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Look At Monitor</a:t>
            </a:r>
          </a:p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3600" b="1" i="1" dirty="0" smtClean="0">
                <a:latin typeface="Arial" pitchFamily="34" charset="0"/>
                <a:cs typeface="Arial" pitchFamily="34" charset="0"/>
              </a:rPr>
              <a:t>&amp;</a:t>
            </a:r>
          </a:p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3600" b="1" i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Continue CPR</a:t>
            </a:r>
          </a:p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3600" b="1" i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For 2 min</a:t>
            </a:r>
            <a:r>
              <a:rPr lang="en-US" sz="3600" b="1" i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pic>
        <p:nvPicPr>
          <p:cNvPr id="5122" name="Picture 2" descr="C:\Users\MehrSorosh\Desktop\imagesCATCSNPZ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600201"/>
            <a:ext cx="35814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MehrSorosh\Desktop\Defibrillato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893128"/>
            <a:ext cx="35814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9161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 anchor="t"/>
          <a:lstStyle/>
          <a:p>
            <a:pPr algn="ctr" eaLnBrk="1" hangingPunct="1"/>
            <a:r>
              <a:rPr lang="en-US" sz="2000" dirty="0" smtClean="0">
                <a:solidFill>
                  <a:schemeClr val="tx1"/>
                </a:solidFill>
                <a:cs typeface="B Titr" panose="00000700000000000000" pitchFamily="2" charset="-78"/>
              </a:rPr>
              <a:t>VF Or VT </a:t>
            </a:r>
          </a:p>
        </p:txBody>
      </p:sp>
      <p:sp>
        <p:nvSpPr>
          <p:cNvPr id="78851" name="Rectangle 3"/>
          <p:cNvSpPr>
            <a:spLocks noGrp="1" noChangeArrowheads="1"/>
          </p:cNvSpPr>
          <p:nvPr>
            <p:ph idx="1"/>
          </p:nvPr>
        </p:nvSpPr>
        <p:spPr>
          <a:xfrm>
            <a:off x="822960" y="1600201"/>
            <a:ext cx="7520940" cy="16002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b="0" dirty="0" smtClean="0"/>
              <a:t>Epinephrine 1 mg q 3-5 min</a:t>
            </a:r>
          </a:p>
          <a:p>
            <a:pPr eaLnBrk="1" hangingPunct="1"/>
            <a:r>
              <a:rPr lang="en-US" sz="3600" b="0" dirty="0" err="1" smtClean="0"/>
              <a:t>Amiodarone</a:t>
            </a:r>
            <a:r>
              <a:rPr lang="en-US" sz="3600" b="0" dirty="0" smtClean="0"/>
              <a:t> 300 mg stat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990600" y="3200400"/>
            <a:ext cx="7315200" cy="1143000"/>
          </a:xfrm>
          <a:prstGeom prst="rect">
            <a:avLst/>
          </a:prstGeom>
          <a:solidFill>
            <a:schemeClr val="accent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800" b="1" i="1" dirty="0" err="1"/>
              <a:t>Amiodarone</a:t>
            </a:r>
            <a:r>
              <a:rPr lang="en-US" sz="2800" b="1" i="1" dirty="0"/>
              <a:t> Should Be Pushed In CPR</a:t>
            </a: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990600" y="4800600"/>
            <a:ext cx="7315200" cy="11430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800" b="1" i="1" dirty="0"/>
              <a:t>It May Be Repeated After 15 Minutes</a:t>
            </a:r>
          </a:p>
        </p:txBody>
      </p:sp>
    </p:spTree>
    <p:extLst>
      <p:ext uri="{BB962C8B-B14F-4D97-AF65-F5344CB8AC3E}">
        <p14:creationId xmlns:p14="http://schemas.microsoft.com/office/powerpoint/2010/main" val="2019058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8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8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1" grpId="0" build="p"/>
      <p:bldP spid="20484" grpId="0" animBg="1"/>
      <p:bldP spid="2048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pPr algn="ctr" eaLnBrk="1" hangingPunct="1"/>
            <a:r>
              <a:rPr lang="en-US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PEDIATRIC ACLS</a:t>
            </a:r>
          </a:p>
        </p:txBody>
      </p:sp>
      <p:sp>
        <p:nvSpPr>
          <p:cNvPr id="88067" name="Content Placeholder 2"/>
          <p:cNvSpPr>
            <a:spLocks noGrp="1"/>
          </p:cNvSpPr>
          <p:nvPr>
            <p:ph idx="1"/>
          </p:nvPr>
        </p:nvSpPr>
        <p:spPr>
          <a:xfrm>
            <a:off x="914400" y="1484313"/>
            <a:ext cx="7543800" cy="4525962"/>
          </a:xfrm>
        </p:spPr>
        <p:txBody>
          <a:bodyPr>
            <a:noAutofit/>
          </a:bodyPr>
          <a:lstStyle/>
          <a:p>
            <a:pPr eaLnBrk="1" hangingPunct="1">
              <a:buFont typeface="Wingdings" panose="05000000000000000000" pitchFamily="2" charset="2"/>
              <a:buChar char="q"/>
            </a:pPr>
            <a:r>
              <a:rPr lang="en-US" sz="1800" b="0" dirty="0" smtClean="0">
                <a:cs typeface="B Karim" panose="00000400000000000000" pitchFamily="2" charset="-78"/>
              </a:rPr>
              <a:t>First shock: 2 J/kg</a:t>
            </a:r>
          </a:p>
          <a:p>
            <a:pPr eaLnBrk="1" hangingPunct="1">
              <a:buFont typeface="Wingdings" panose="05000000000000000000" pitchFamily="2" charset="2"/>
              <a:buChar char="q"/>
            </a:pPr>
            <a:endParaRPr lang="en-US" sz="1800" b="0" dirty="0" smtClean="0">
              <a:cs typeface="B Karim" panose="00000400000000000000" pitchFamily="2" charset="-78"/>
            </a:endParaRPr>
          </a:p>
          <a:p>
            <a:pPr eaLnBrk="1" hangingPunct="1">
              <a:buFont typeface="Wingdings" panose="05000000000000000000" pitchFamily="2" charset="2"/>
              <a:buChar char="q"/>
            </a:pPr>
            <a:r>
              <a:rPr lang="en-US" sz="1800" b="0" dirty="0" smtClean="0">
                <a:cs typeface="B Karim" panose="00000400000000000000" pitchFamily="2" charset="-78"/>
              </a:rPr>
              <a:t>2th and 3th shocks: 4 J/kg</a:t>
            </a:r>
          </a:p>
          <a:p>
            <a:pPr eaLnBrk="1" hangingPunct="1">
              <a:buFont typeface="Wingdings" panose="05000000000000000000" pitchFamily="2" charset="2"/>
              <a:buChar char="q"/>
            </a:pPr>
            <a:endParaRPr lang="en-US" sz="1800" b="0" dirty="0" smtClean="0">
              <a:cs typeface="B Karim" panose="00000400000000000000" pitchFamily="2" charset="-78"/>
            </a:endParaRPr>
          </a:p>
          <a:p>
            <a:pPr eaLnBrk="1" hangingPunct="1">
              <a:buFont typeface="Wingdings" panose="05000000000000000000" pitchFamily="2" charset="2"/>
              <a:buChar char="q"/>
            </a:pPr>
            <a:r>
              <a:rPr lang="en-US" sz="1800" b="0" dirty="0" smtClean="0">
                <a:cs typeface="B Karim" panose="00000400000000000000" pitchFamily="2" charset="-78"/>
              </a:rPr>
              <a:t>Epinephrine: 0.01 mg/kg</a:t>
            </a:r>
          </a:p>
          <a:p>
            <a:pPr eaLnBrk="1" hangingPunct="1">
              <a:buFont typeface="Wingdings" panose="05000000000000000000" pitchFamily="2" charset="2"/>
              <a:buChar char="q"/>
            </a:pPr>
            <a:endParaRPr lang="en-US" sz="1800" b="0" dirty="0" smtClean="0">
              <a:cs typeface="B Karim" panose="00000400000000000000" pitchFamily="2" charset="-78"/>
            </a:endParaRPr>
          </a:p>
          <a:p>
            <a:pPr eaLnBrk="1" hangingPunct="1">
              <a:buFont typeface="Wingdings" panose="05000000000000000000" pitchFamily="2" charset="2"/>
              <a:buChar char="q"/>
            </a:pPr>
            <a:r>
              <a:rPr lang="en-US" sz="1800" b="0" dirty="0" err="1" smtClean="0">
                <a:cs typeface="B Karim" panose="00000400000000000000" pitchFamily="2" charset="-78"/>
              </a:rPr>
              <a:t>Amiodarone</a:t>
            </a:r>
            <a:r>
              <a:rPr lang="en-US" sz="1800" b="0" dirty="0" smtClean="0">
                <a:cs typeface="B Karim" panose="00000400000000000000" pitchFamily="2" charset="-78"/>
              </a:rPr>
              <a:t>: 5 mg/kg</a:t>
            </a:r>
          </a:p>
        </p:txBody>
      </p:sp>
    </p:spTree>
    <p:extLst>
      <p:ext uri="{BB962C8B-B14F-4D97-AF65-F5344CB8AC3E}">
        <p14:creationId xmlns:p14="http://schemas.microsoft.com/office/powerpoint/2010/main" val="649137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8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8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8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80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80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80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pPr algn="ctr" eaLnBrk="1" hangingPunct="1">
              <a:defRPr/>
            </a:pPr>
            <a:r>
              <a:rPr lang="fa-IR" sz="2000" b="1" dirty="0" smtClean="0">
                <a:solidFill>
                  <a:schemeClr val="tx1"/>
                </a:solidFill>
                <a:ea typeface="+mn-ea"/>
                <a:cs typeface="B Titr" panose="00000700000000000000" pitchFamily="2" charset="-78"/>
              </a:rPr>
              <a:t>احیای طولانی </a:t>
            </a:r>
            <a:endParaRPr lang="fa-IR" sz="2000" b="1" dirty="0" smtClean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sp>
        <p:nvSpPr>
          <p:cNvPr id="89091" name="Content Placeholder 2"/>
          <p:cNvSpPr>
            <a:spLocks noGrp="1"/>
          </p:cNvSpPr>
          <p:nvPr>
            <p:ph idx="1"/>
          </p:nvPr>
        </p:nvSpPr>
        <p:spPr>
          <a:xfrm>
            <a:off x="885825" y="1555750"/>
            <a:ext cx="8229600" cy="4525963"/>
          </a:xfrm>
        </p:spPr>
        <p:txBody>
          <a:bodyPr>
            <a:normAutofit/>
          </a:bodyPr>
          <a:lstStyle/>
          <a:p>
            <a:pPr algn="r" rtl="1">
              <a:buFont typeface="Wingdings" panose="05000000000000000000" pitchFamily="2" charset="2"/>
              <a:buChar char="q"/>
            </a:pPr>
            <a:r>
              <a:rPr lang="en-US" sz="2000" b="0" dirty="0" smtClean="0">
                <a:cs typeface="B Zar" pitchFamily="2" charset="-78"/>
              </a:rPr>
              <a:t>VT/VF     </a:t>
            </a:r>
            <a:r>
              <a:rPr lang="fa-IR" sz="2000" b="0" dirty="0" smtClean="0">
                <a:cs typeface="B Zar" pitchFamily="2" charset="-78"/>
              </a:rPr>
              <a:t> عود کننده یا مقاوم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000" b="0" dirty="0" smtClean="0">
                <a:cs typeface="B Zar" pitchFamily="2" charset="-78"/>
              </a:rPr>
              <a:t>     وجود درجاتی از </a:t>
            </a:r>
            <a:r>
              <a:rPr lang="en-US" sz="2000" b="0" dirty="0" smtClean="0">
                <a:cs typeface="B Zar" pitchFamily="2" charset="-78"/>
              </a:rPr>
              <a:t>ROSC</a:t>
            </a:r>
            <a:endParaRPr lang="fa-IR" sz="2000" b="0" dirty="0" smtClean="0">
              <a:cs typeface="B Zar" pitchFamily="2" charset="-78"/>
            </a:endParaRP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000" b="0" dirty="0" smtClean="0">
                <a:cs typeface="B Zar" pitchFamily="2" charset="-78"/>
              </a:rPr>
              <a:t>     مسمومیتهای دارویی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000" b="0" dirty="0" smtClean="0">
                <a:cs typeface="B Zar" pitchFamily="2" charset="-78"/>
              </a:rPr>
              <a:t>     بعضی شرایط محیطی مثل هیپوترمی</a:t>
            </a:r>
            <a:endParaRPr lang="en-US" sz="2000" b="0" dirty="0" smtClean="0">
              <a:cs typeface="B 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62369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9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9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9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9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9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9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8501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Title 1"/>
          <p:cNvSpPr>
            <a:spLocks noGrp="1"/>
          </p:cNvSpPr>
          <p:nvPr>
            <p:ph type="title"/>
          </p:nvPr>
        </p:nvSpPr>
        <p:spPr>
          <a:xfrm>
            <a:off x="0" y="260350"/>
            <a:ext cx="9144000" cy="882650"/>
          </a:xfrm>
        </p:spPr>
        <p:txBody>
          <a:bodyPr anchor="t"/>
          <a:lstStyle/>
          <a:p>
            <a:pPr algn="ctr" rtl="1" eaLnBrk="1" hangingPunct="1"/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 دستورالعمل </a:t>
            </a:r>
            <a:r>
              <a:rPr lang="en-US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 BLS</a:t>
            </a: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ختم احيا </a:t>
            </a:r>
            <a:endParaRPr lang="en-US" sz="2000" b="1" dirty="0" smtClean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pic>
        <p:nvPicPr>
          <p:cNvPr id="91139" name="Content Placeholder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1188" y="4114800"/>
            <a:ext cx="6551612" cy="2409825"/>
          </a:xfrm>
          <a:noFill/>
        </p:spPr>
      </p:pic>
      <p:sp>
        <p:nvSpPr>
          <p:cNvPr id="91140" name="Rectangle 3"/>
          <p:cNvSpPr>
            <a:spLocks noChangeArrowheads="1"/>
          </p:cNvSpPr>
          <p:nvPr/>
        </p:nvSpPr>
        <p:spPr bwMode="auto">
          <a:xfrm>
            <a:off x="704850" y="1341438"/>
            <a:ext cx="7993063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 rtl="1"/>
            <a:r>
              <a:rPr lang="fa-IR" sz="2000" b="1" dirty="0">
                <a:cs typeface="B Zar" pitchFamily="2" charset="-78"/>
              </a:rPr>
              <a:t>هر 3 مورد ذیل باید برای ختم احیا وجود داشته باشند</a:t>
            </a:r>
            <a:r>
              <a:rPr lang="fa-IR" sz="2000" dirty="0">
                <a:cs typeface="B Zar" pitchFamily="2" charset="-78"/>
              </a:rPr>
              <a:t>: </a:t>
            </a:r>
          </a:p>
          <a:p>
            <a:pPr algn="r" rtl="1"/>
            <a:r>
              <a:rPr lang="fa-IR" sz="2000" i="1" dirty="0">
                <a:solidFill>
                  <a:srgbClr val="00B050"/>
                </a:solidFill>
                <a:cs typeface="B Zar" pitchFamily="2" charset="-78"/>
              </a:rPr>
              <a:t>     </a:t>
            </a:r>
            <a:r>
              <a:rPr lang="fa-IR" sz="2000" b="1" i="1" dirty="0">
                <a:solidFill>
                  <a:srgbClr val="00B050"/>
                </a:solidFill>
                <a:cs typeface="B Zar" pitchFamily="2" charset="-78"/>
              </a:rPr>
              <a:t>ایست قلبی توسط </a:t>
            </a:r>
            <a:r>
              <a:rPr lang="en-US" sz="2000" b="1" i="1" dirty="0">
                <a:solidFill>
                  <a:srgbClr val="00B050"/>
                </a:solidFill>
                <a:cs typeface="B Zar" pitchFamily="2" charset="-78"/>
              </a:rPr>
              <a:t>EMS</a:t>
            </a:r>
            <a:r>
              <a:rPr lang="fa-IR" sz="2000" b="1" i="1" dirty="0">
                <a:solidFill>
                  <a:srgbClr val="00B050"/>
                </a:solidFill>
                <a:cs typeface="B Zar" pitchFamily="2" charset="-78"/>
              </a:rPr>
              <a:t> مشاهده نشده باشد</a:t>
            </a:r>
          </a:p>
          <a:p>
            <a:pPr algn="r" rtl="1"/>
            <a:r>
              <a:rPr lang="fa-IR" sz="2000" b="1" i="1" dirty="0">
                <a:solidFill>
                  <a:srgbClr val="00B050"/>
                </a:solidFill>
                <a:cs typeface="B Zar" pitchFamily="2" charset="-78"/>
              </a:rPr>
              <a:t>      بعد از 3 دور کامل احیا و آنالیز </a:t>
            </a:r>
            <a:r>
              <a:rPr lang="en-US" sz="2000" b="1" i="1" dirty="0">
                <a:solidFill>
                  <a:srgbClr val="00B050"/>
                </a:solidFill>
                <a:cs typeface="B Zar" pitchFamily="2" charset="-78"/>
              </a:rPr>
              <a:t>AED</a:t>
            </a:r>
            <a:r>
              <a:rPr lang="fa-IR" sz="2000" b="1" i="1" dirty="0">
                <a:solidFill>
                  <a:srgbClr val="00B050"/>
                </a:solidFill>
                <a:cs typeface="B Zar" pitchFamily="2" charset="-78"/>
              </a:rPr>
              <a:t> هنوز </a:t>
            </a:r>
            <a:r>
              <a:rPr lang="en-US" sz="2000" b="1" i="1" dirty="0">
                <a:solidFill>
                  <a:srgbClr val="00B050"/>
                </a:solidFill>
                <a:cs typeface="B Zar" pitchFamily="2" charset="-78"/>
              </a:rPr>
              <a:t>ROSC</a:t>
            </a:r>
            <a:r>
              <a:rPr lang="fa-IR" sz="2000" b="1" i="1" dirty="0">
                <a:solidFill>
                  <a:srgbClr val="00B050"/>
                </a:solidFill>
                <a:cs typeface="B Zar" pitchFamily="2" charset="-78"/>
              </a:rPr>
              <a:t> ایجاد نشده باشد             </a:t>
            </a:r>
          </a:p>
          <a:p>
            <a:pPr algn="r" rtl="1"/>
            <a:r>
              <a:rPr lang="fa-IR" sz="2000" b="1" i="1" dirty="0">
                <a:solidFill>
                  <a:srgbClr val="00B050"/>
                </a:solidFill>
                <a:cs typeface="B Zar" pitchFamily="2" charset="-78"/>
              </a:rPr>
              <a:t>      شوک توسط </a:t>
            </a:r>
            <a:r>
              <a:rPr lang="en-US" sz="2000" b="1" i="1" dirty="0">
                <a:solidFill>
                  <a:srgbClr val="00B050"/>
                </a:solidFill>
                <a:cs typeface="B Zar" pitchFamily="2" charset="-78"/>
              </a:rPr>
              <a:t>AED</a:t>
            </a:r>
            <a:r>
              <a:rPr lang="fa-IR" sz="2000" b="1" i="1" dirty="0">
                <a:solidFill>
                  <a:srgbClr val="00B050"/>
                </a:solidFill>
                <a:cs typeface="B Zar" pitchFamily="2" charset="-78"/>
              </a:rPr>
              <a:t> داه نشده باشد</a:t>
            </a:r>
            <a:endParaRPr lang="fa-IR" sz="2000" b="1" dirty="0">
              <a:solidFill>
                <a:srgbClr val="00B050"/>
              </a:solidFill>
              <a:cs typeface="B Zar" pitchFamily="2" charset="-78"/>
            </a:endParaRPr>
          </a:p>
          <a:p>
            <a:pPr algn="r" rtl="1"/>
            <a:r>
              <a:rPr lang="fa-IR" sz="2000" dirty="0">
                <a:cs typeface="B Zar" pitchFamily="2" charset="-78"/>
              </a:rPr>
              <a:t> باید به صورت همزمان با </a:t>
            </a:r>
            <a:r>
              <a:rPr lang="fa-IR" sz="2000" dirty="0" smtClean="0">
                <a:cs typeface="B Zar" pitchFamily="2" charset="-78"/>
              </a:rPr>
              <a:t>مشاور پزشکی </a:t>
            </a:r>
            <a:r>
              <a:rPr lang="fa-IR" sz="2000" dirty="0">
                <a:cs typeface="B Zar" pitchFamily="2" charset="-78"/>
              </a:rPr>
              <a:t>اورژانس تماس گرفت و موضوع را با خانواده بیمار درمیان گذاشت</a:t>
            </a:r>
            <a:r>
              <a:rPr lang="fa-IR" sz="2000" dirty="0">
                <a:cs typeface="B Karim" panose="00000400000000000000" pitchFamily="2" charset="-78"/>
              </a:rPr>
              <a:t>. </a:t>
            </a:r>
            <a:endParaRPr lang="en-US" sz="2000" dirty="0">
              <a:cs typeface="B Karim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86226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fa-IR" altLang="en-US" dirty="0" smtClean="0"/>
              <a:t> </a:t>
            </a:r>
            <a:r>
              <a:rPr lang="fa-IR" altLang="en-US" sz="2000" b="1" dirty="0">
                <a:solidFill>
                  <a:schemeClr val="tx1"/>
                </a:solidFill>
                <a:ea typeface="+mn-ea"/>
                <a:cs typeface="B Titr" panose="00000700000000000000" pitchFamily="2" charset="-78"/>
              </a:rPr>
              <a:t>ختم احیا</a:t>
            </a:r>
            <a:endParaRPr lang="en-US" altLang="en-US" sz="2000" b="1" dirty="0">
              <a:solidFill>
                <a:schemeClr val="tx1"/>
              </a:solidFill>
              <a:ea typeface="+mn-ea"/>
              <a:cs typeface="B Titr" panose="00000700000000000000" pitchFamily="2" charset="-78"/>
            </a:endParaRP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r>
              <a:rPr lang="fa-IR" altLang="en-US" sz="2000" dirty="0" smtClean="0">
                <a:cs typeface="B Roya" panose="00000400000000000000" pitchFamily="2" charset="-78"/>
              </a:rPr>
              <a:t>در مورد ایستهای قلبی خارج از بیمارستان در نوزادان و کودکان باید تقریبأ همیشه برای ختم احیا تماس همزمان با پزشک برای تصمیم گیری انجام گیرد چون برای ختم احیای کودکان خارج از بیمارستان معیار روشنی وجود ندارد. </a:t>
            </a:r>
            <a:endParaRPr lang="en-US" altLang="en-US" sz="2000" dirty="0" smtClean="0">
              <a:cs typeface="B Roya" panose="00000400000000000000" pitchFamily="2" charset="-78"/>
            </a:endParaRPr>
          </a:p>
          <a:p>
            <a:pPr algn="r" rtl="1"/>
            <a:r>
              <a:rPr lang="fa-IR" altLang="en-US" sz="2000" dirty="0" smtClean="0">
                <a:cs typeface="B Roya" panose="00000400000000000000" pitchFamily="2" charset="-78"/>
              </a:rPr>
              <a:t>در مورد بالغین باید اقدامات </a:t>
            </a:r>
            <a:r>
              <a:rPr lang="en-US" altLang="en-US" sz="2000" dirty="0" smtClean="0">
                <a:cs typeface="B Roya" panose="00000400000000000000" pitchFamily="2" charset="-78"/>
              </a:rPr>
              <a:t>BLS</a:t>
            </a:r>
            <a:r>
              <a:rPr lang="fa-IR" altLang="en-US" sz="2000" dirty="0" smtClean="0">
                <a:cs typeface="B Roya" panose="00000400000000000000" pitchFamily="2" charset="-78"/>
              </a:rPr>
              <a:t> خارج ازبیمارستان تا زمانی که یکی از موارد زیر اتفاق بیفتد احیا را ادامه داد</a:t>
            </a:r>
            <a:r>
              <a:rPr lang="en-US" altLang="en-US" sz="2000" dirty="0" smtClean="0">
                <a:cs typeface="B Roya" panose="00000400000000000000" pitchFamily="2" charset="-78"/>
              </a:rPr>
              <a:t> :</a:t>
            </a:r>
            <a:endParaRPr lang="en-GB" altLang="en-US" sz="2000" dirty="0" smtClean="0">
              <a:cs typeface="B Roya" panose="00000400000000000000" pitchFamily="2" charset="-78"/>
            </a:endParaRPr>
          </a:p>
          <a:p>
            <a:pPr algn="r" rtl="1">
              <a:buFontTx/>
              <a:buNone/>
            </a:pPr>
            <a:r>
              <a:rPr lang="en-US" altLang="en-US" sz="2000" dirty="0" smtClean="0">
                <a:cs typeface="B Roya" panose="00000400000000000000" pitchFamily="2" charset="-78"/>
              </a:rPr>
              <a:t>        </a:t>
            </a:r>
            <a:r>
              <a:rPr lang="fa-IR" altLang="en-US" sz="2000" dirty="0" smtClean="0">
                <a:cs typeface="B Roya" panose="00000400000000000000" pitchFamily="2" charset="-78"/>
              </a:rPr>
              <a:t>برقراری </a:t>
            </a:r>
            <a:r>
              <a:rPr lang="en-US" altLang="en-US" sz="2000" dirty="0" smtClean="0">
                <a:cs typeface="B Roya" panose="00000400000000000000" pitchFamily="2" charset="-78"/>
              </a:rPr>
              <a:t>ROSC</a:t>
            </a:r>
            <a:endParaRPr lang="en-GB" altLang="en-US" sz="2000" dirty="0" smtClean="0">
              <a:cs typeface="B Roya" panose="00000400000000000000" pitchFamily="2" charset="-78"/>
            </a:endParaRPr>
          </a:p>
          <a:p>
            <a:pPr algn="r" rtl="1">
              <a:buFontTx/>
              <a:buNone/>
            </a:pPr>
            <a:r>
              <a:rPr lang="en-US" altLang="en-US" sz="2000" dirty="0" smtClean="0">
                <a:cs typeface="B Roya" panose="00000400000000000000" pitchFamily="2" charset="-78"/>
              </a:rPr>
              <a:t>        </a:t>
            </a:r>
            <a:r>
              <a:rPr lang="fa-IR" altLang="en-US" sz="2000" dirty="0" smtClean="0">
                <a:cs typeface="B Roya" panose="00000400000000000000" pitchFamily="2" charset="-78"/>
              </a:rPr>
              <a:t>انتقال وظایف به تیم </a:t>
            </a:r>
            <a:r>
              <a:rPr lang="en-US" altLang="en-US" sz="2000" dirty="0" smtClean="0">
                <a:cs typeface="B Roya" panose="00000400000000000000" pitchFamily="2" charset="-78"/>
              </a:rPr>
              <a:t>ACLS</a:t>
            </a:r>
            <a:endParaRPr lang="en-GB" altLang="en-US" sz="2000" dirty="0" smtClean="0">
              <a:cs typeface="B Roya" panose="00000400000000000000" pitchFamily="2" charset="-78"/>
            </a:endParaRPr>
          </a:p>
          <a:p>
            <a:pPr algn="r" rtl="1">
              <a:buFontTx/>
              <a:buNone/>
            </a:pPr>
            <a:r>
              <a:rPr lang="en-US" altLang="en-US" sz="2000" dirty="0" smtClean="0">
                <a:cs typeface="B Roya" panose="00000400000000000000" pitchFamily="2" charset="-78"/>
              </a:rPr>
              <a:t>        </a:t>
            </a:r>
            <a:r>
              <a:rPr lang="fa-IR" altLang="en-US" sz="2000" dirty="0" smtClean="0">
                <a:cs typeface="B Roya" panose="00000400000000000000" pitchFamily="2" charset="-78"/>
              </a:rPr>
              <a:t>عدم توانایی امدادگر برای ادامه احیا </a:t>
            </a:r>
            <a:r>
              <a:rPr lang="en-US" altLang="en-US" sz="2000" dirty="0" smtClean="0">
                <a:cs typeface="B Roya" panose="00000400000000000000" pitchFamily="2" charset="-78"/>
              </a:rPr>
              <a:t>)</a:t>
            </a:r>
            <a:r>
              <a:rPr lang="fa-IR" altLang="en-US" sz="2000" dirty="0" smtClean="0">
                <a:cs typeface="B Roya" panose="00000400000000000000" pitchFamily="2" charset="-78"/>
              </a:rPr>
              <a:t>خستگی مفرط، خطرناک شدن محیط</a:t>
            </a:r>
            <a:r>
              <a:rPr lang="en-US" altLang="en-US" sz="2000" dirty="0" smtClean="0">
                <a:cs typeface="B Roya" panose="00000400000000000000" pitchFamily="2" charset="-78"/>
              </a:rPr>
              <a:t>(</a:t>
            </a:r>
            <a:endParaRPr lang="en-GB" altLang="en-US" sz="2000" dirty="0" smtClean="0">
              <a:cs typeface="B Roya" panose="00000400000000000000" pitchFamily="2" charset="-78"/>
            </a:endParaRPr>
          </a:p>
          <a:p>
            <a:pPr algn="r" rtl="1">
              <a:buFontTx/>
              <a:buNone/>
            </a:pPr>
            <a:r>
              <a:rPr lang="en-US" altLang="en-US" sz="2000" dirty="0" smtClean="0">
                <a:cs typeface="B Roya" panose="00000400000000000000" pitchFamily="2" charset="-78"/>
              </a:rPr>
              <a:t>        </a:t>
            </a:r>
            <a:r>
              <a:rPr lang="fa-IR" altLang="en-US" sz="2000" dirty="0" smtClean="0">
                <a:cs typeface="B Roya" panose="00000400000000000000" pitchFamily="2" charset="-78"/>
              </a:rPr>
              <a:t>معیارهای مرگ غیرقابل برگشت یا ختم </a:t>
            </a:r>
            <a:r>
              <a:rPr lang="en-US" altLang="en-US" sz="2000" dirty="0" smtClean="0">
                <a:cs typeface="B Roya" panose="00000400000000000000" pitchFamily="2" charset="-78"/>
              </a:rPr>
              <a:t>CPR</a:t>
            </a:r>
            <a:r>
              <a:rPr lang="fa-IR" altLang="en-US" sz="2000" dirty="0" smtClean="0">
                <a:cs typeface="B Roya" panose="00000400000000000000" pitchFamily="2" charset="-78"/>
              </a:rPr>
              <a:t> به روشنی ایجاد شوند</a:t>
            </a:r>
            <a:r>
              <a:rPr lang="en-US" altLang="en-US" sz="2000" dirty="0" smtClean="0">
                <a:cs typeface="B Roya" panose="00000400000000000000" pitchFamily="2" charset="-78"/>
              </a:rPr>
              <a:t>.</a:t>
            </a:r>
            <a:endParaRPr lang="en-GB" altLang="en-US" sz="2000" dirty="0" smtClean="0">
              <a:cs typeface="B Roya" panose="00000400000000000000" pitchFamily="2" charset="-78"/>
            </a:endParaRPr>
          </a:p>
          <a:p>
            <a:pPr algn="r" rtl="1"/>
            <a:endParaRPr lang="en-US" altLang="en-US" sz="2000" dirty="0" smtClean="0">
              <a:cs typeface="B Roy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65119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17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nimBg="1"/>
      <p:bldP spid="7171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itle 1"/>
          <p:cNvSpPr>
            <a:spLocks noGrp="1"/>
          </p:cNvSpPr>
          <p:nvPr>
            <p:ph type="title"/>
          </p:nvPr>
        </p:nvSpPr>
        <p:spPr bwMode="auto">
          <a:xfrm>
            <a:off x="0" y="260350"/>
            <a:ext cx="9144000" cy="882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rtl="1"/>
            <a:r>
              <a:rPr lang="fa-IR" altLang="en-US" dirty="0" smtClean="0"/>
              <a:t> </a:t>
            </a:r>
            <a:r>
              <a:rPr lang="fa-IR" altLang="en-US" sz="2000" b="1" dirty="0">
                <a:solidFill>
                  <a:schemeClr val="tx1"/>
                </a:solidFill>
                <a:ea typeface="+mn-ea"/>
                <a:cs typeface="B Titr" panose="00000700000000000000" pitchFamily="2" charset="-78"/>
              </a:rPr>
              <a:t>دستورالعمل </a:t>
            </a:r>
            <a:r>
              <a:rPr lang="en-US" altLang="en-US" sz="2000" b="1" dirty="0">
                <a:solidFill>
                  <a:schemeClr val="tx1"/>
                </a:solidFill>
                <a:ea typeface="+mn-ea"/>
                <a:cs typeface="B Titr" panose="00000700000000000000" pitchFamily="2" charset="-78"/>
              </a:rPr>
              <a:t>BLS</a:t>
            </a:r>
            <a:r>
              <a:rPr lang="fa-IR" altLang="en-US" dirty="0" smtClean="0"/>
              <a:t> </a:t>
            </a:r>
            <a:endParaRPr lang="en-US" altLang="en-US" dirty="0" smtClean="0"/>
          </a:p>
        </p:txBody>
      </p:sp>
      <p:pic>
        <p:nvPicPr>
          <p:cNvPr id="73731" name="Content Placeholder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3644900"/>
            <a:ext cx="7777162" cy="2879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2" name="Rectangle 3"/>
          <p:cNvSpPr>
            <a:spLocks noChangeArrowheads="1"/>
          </p:cNvSpPr>
          <p:nvPr/>
        </p:nvSpPr>
        <p:spPr bwMode="auto">
          <a:xfrm>
            <a:off x="395288" y="1341438"/>
            <a:ext cx="7993062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rtl="1" eaLnBrk="1" hangingPunct="1"/>
            <a:r>
              <a:rPr lang="fa-IR" altLang="en-US" sz="2000" b="1" dirty="0">
                <a:cs typeface="B Zar" pitchFamily="2" charset="-78"/>
              </a:rPr>
              <a:t>هر 3 مورد ذیل باید برای ختم احیا وجود داشته باشند</a:t>
            </a:r>
            <a:r>
              <a:rPr lang="fa-IR" altLang="en-US" sz="2000" dirty="0">
                <a:cs typeface="B Zar" pitchFamily="2" charset="-78"/>
              </a:rPr>
              <a:t>: </a:t>
            </a:r>
          </a:p>
          <a:p>
            <a:pPr algn="r" rtl="1" eaLnBrk="1" hangingPunct="1"/>
            <a:r>
              <a:rPr lang="fa-IR" altLang="en-US" sz="2000" dirty="0">
                <a:cs typeface="B Zar" pitchFamily="2" charset="-78"/>
              </a:rPr>
              <a:t>     </a:t>
            </a:r>
            <a:r>
              <a:rPr lang="fa-IR" altLang="en-US" sz="2000" dirty="0">
                <a:cs typeface="B Roya" panose="00000400000000000000" pitchFamily="2" charset="-78"/>
              </a:rPr>
              <a:t>ایست قلبی توسط </a:t>
            </a:r>
            <a:r>
              <a:rPr lang="en-US" altLang="en-US" sz="2000" dirty="0">
                <a:cs typeface="B Roya" panose="00000400000000000000" pitchFamily="2" charset="-78"/>
              </a:rPr>
              <a:t>EMS</a:t>
            </a:r>
            <a:r>
              <a:rPr lang="fa-IR" altLang="en-US" sz="2000" dirty="0">
                <a:cs typeface="B Roya" panose="00000400000000000000" pitchFamily="2" charset="-78"/>
              </a:rPr>
              <a:t> مشاهده نشده باشد</a:t>
            </a:r>
          </a:p>
          <a:p>
            <a:pPr algn="r" rtl="1" eaLnBrk="1" hangingPunct="1"/>
            <a:r>
              <a:rPr lang="fa-IR" altLang="en-US" sz="2000" dirty="0">
                <a:cs typeface="B Roya" panose="00000400000000000000" pitchFamily="2" charset="-78"/>
              </a:rPr>
              <a:t>      بعد از 3 دور کامل احیا و آنالیز </a:t>
            </a:r>
            <a:r>
              <a:rPr lang="en-US" altLang="en-US" sz="2000" dirty="0">
                <a:cs typeface="B Roya" panose="00000400000000000000" pitchFamily="2" charset="-78"/>
              </a:rPr>
              <a:t>AED</a:t>
            </a:r>
            <a:r>
              <a:rPr lang="fa-IR" altLang="en-US" sz="2000" dirty="0">
                <a:cs typeface="B Roya" panose="00000400000000000000" pitchFamily="2" charset="-78"/>
              </a:rPr>
              <a:t> هنوز </a:t>
            </a:r>
            <a:r>
              <a:rPr lang="en-US" altLang="en-US" sz="2000" dirty="0">
                <a:cs typeface="B Roya" panose="00000400000000000000" pitchFamily="2" charset="-78"/>
              </a:rPr>
              <a:t>ROSC</a:t>
            </a:r>
            <a:r>
              <a:rPr lang="fa-IR" altLang="en-US" sz="2000" dirty="0">
                <a:cs typeface="B Roya" panose="00000400000000000000" pitchFamily="2" charset="-78"/>
              </a:rPr>
              <a:t> ایجاد نشده باشد             </a:t>
            </a:r>
          </a:p>
          <a:p>
            <a:pPr algn="r" rtl="1" eaLnBrk="1" hangingPunct="1"/>
            <a:r>
              <a:rPr lang="fa-IR" altLang="en-US" sz="2000" dirty="0">
                <a:cs typeface="B Roya" panose="00000400000000000000" pitchFamily="2" charset="-78"/>
              </a:rPr>
              <a:t>      شوک توسط </a:t>
            </a:r>
            <a:r>
              <a:rPr lang="en-US" altLang="en-US" sz="2000" dirty="0">
                <a:cs typeface="B Roya" panose="00000400000000000000" pitchFamily="2" charset="-78"/>
              </a:rPr>
              <a:t>AED</a:t>
            </a:r>
            <a:r>
              <a:rPr lang="fa-IR" altLang="en-US" sz="2000" dirty="0">
                <a:cs typeface="B Roya" panose="00000400000000000000" pitchFamily="2" charset="-78"/>
              </a:rPr>
              <a:t> داه نشده باشد</a:t>
            </a:r>
          </a:p>
          <a:p>
            <a:pPr algn="r" rtl="1" eaLnBrk="1" hangingPunct="1"/>
            <a:r>
              <a:rPr lang="fa-IR" altLang="en-US" sz="2000" dirty="0">
                <a:cs typeface="B Roya" panose="00000400000000000000" pitchFamily="2" charset="-78"/>
              </a:rPr>
              <a:t> باید به صورت همزمان با کنترل پزشکی اورژانس تماس گرفت و موضوع را با خانواده بیمار درمیان گذاشت. </a:t>
            </a:r>
            <a:endParaRPr lang="en-US" altLang="en-US" sz="2000" dirty="0">
              <a:cs typeface="B Roy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6019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2247900" y="228600"/>
            <a:ext cx="4267200" cy="1143000"/>
          </a:xfrm>
        </p:spPr>
        <p:txBody>
          <a:bodyPr/>
          <a:lstStyle/>
          <a:p>
            <a:r>
              <a:rPr lang="fa-IR" altLang="en-US" sz="2000" dirty="0" smtClean="0">
                <a:cs typeface="B Titr" panose="00000700000000000000" pitchFamily="2" charset="-78"/>
              </a:rPr>
              <a:t>مکانیزم ایست قلبی</a:t>
            </a:r>
            <a:endParaRPr lang="en-US" altLang="en-US" sz="2000" dirty="0" smtClean="0">
              <a:cs typeface="B Titr" panose="00000700000000000000" pitchFamily="2" charset="-78"/>
            </a:endParaRPr>
          </a:p>
        </p:txBody>
      </p:sp>
      <p:sp>
        <p:nvSpPr>
          <p:cNvPr id="8195" name="Content Placeholder 6"/>
          <p:cNvSpPr>
            <a:spLocks noGrp="1"/>
          </p:cNvSpPr>
          <p:nvPr>
            <p:ph idx="1"/>
          </p:nvPr>
        </p:nvSpPr>
        <p:spPr>
          <a:xfrm>
            <a:off x="457200" y="1523999"/>
            <a:ext cx="7848600" cy="4602163"/>
          </a:xfrm>
        </p:spPr>
        <p:txBody>
          <a:bodyPr/>
          <a:lstStyle/>
          <a:p>
            <a:pPr algn="r" rtl="1">
              <a:buFont typeface="Wingdings" panose="05000000000000000000" pitchFamily="2" charset="2"/>
              <a:buChar char="Ø"/>
              <a:defRPr/>
            </a:pPr>
            <a:r>
              <a:rPr lang="fa-IR" altLang="en-US" sz="2000" dirty="0" err="1">
                <a:cs typeface="B Roya" panose="00000400000000000000" pitchFamily="2" charset="-78"/>
              </a:rPr>
              <a:t>فیبریلاسیون</a:t>
            </a:r>
            <a:r>
              <a:rPr lang="fa-IR" altLang="en-US" sz="2000" dirty="0">
                <a:cs typeface="B Roya" panose="00000400000000000000" pitchFamily="2" charset="-78"/>
              </a:rPr>
              <a:t> بطنی</a:t>
            </a:r>
          </a:p>
          <a:p>
            <a:pPr algn="r" rtl="1">
              <a:buFont typeface="Wingdings" panose="05000000000000000000" pitchFamily="2" charset="2"/>
              <a:buChar char="Ø"/>
              <a:defRPr/>
            </a:pPr>
            <a:r>
              <a:rPr lang="fa-IR" altLang="en-US" sz="2000" dirty="0">
                <a:cs typeface="B Roya" panose="00000400000000000000" pitchFamily="2" charset="-78"/>
              </a:rPr>
              <a:t>تاکی کاردی بطنی بدون نبض</a:t>
            </a:r>
          </a:p>
          <a:p>
            <a:pPr algn="r" rtl="1">
              <a:buFont typeface="Wingdings" panose="05000000000000000000" pitchFamily="2" charset="2"/>
              <a:buChar char="Ø"/>
              <a:defRPr/>
            </a:pPr>
            <a:r>
              <a:rPr lang="fa-IR" altLang="en-US" sz="2000" dirty="0" err="1">
                <a:cs typeface="B Roya" panose="00000400000000000000" pitchFamily="2" charset="-78"/>
              </a:rPr>
              <a:t>آسیستول</a:t>
            </a:r>
            <a:endParaRPr lang="fa-IR" altLang="en-US" sz="2000" dirty="0">
              <a:cs typeface="B Roya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Ø"/>
              <a:defRPr/>
            </a:pPr>
            <a:r>
              <a:rPr lang="fa-IR" altLang="en-US" sz="2000" dirty="0">
                <a:cs typeface="B Roya" panose="00000400000000000000" pitchFamily="2" charset="-78"/>
              </a:rPr>
              <a:t>فعالیت الکتریکی بدون نبض</a:t>
            </a:r>
          </a:p>
          <a:p>
            <a:pPr marL="0" indent="0" algn="r" rtl="1">
              <a:buFontTx/>
              <a:buNone/>
              <a:defRPr/>
            </a:pPr>
            <a:endParaRPr lang="fa-IR" altLang="en-US" sz="1800" dirty="0" smtClean="0">
              <a:cs typeface="B Karim" panose="00000400000000000000" pitchFamily="2" charset="-78"/>
            </a:endParaRPr>
          </a:p>
          <a:p>
            <a:pPr marL="0" indent="0" algn="ctr">
              <a:spcBef>
                <a:spcPct val="0"/>
              </a:spcBef>
              <a:buFontTx/>
              <a:buNone/>
              <a:defRPr/>
            </a:pPr>
            <a:r>
              <a:rPr lang="fa-IR" sz="2000" dirty="0">
                <a:solidFill>
                  <a:schemeClr val="tx2"/>
                </a:solidFill>
                <a:latin typeface="+mj-lt"/>
                <a:ea typeface="+mj-ea"/>
                <a:cs typeface="B Titr" panose="00000700000000000000" pitchFamily="2" charset="-78"/>
              </a:rPr>
              <a:t>شایعترین ریتم </a:t>
            </a:r>
            <a:r>
              <a:rPr lang="fa-IR" sz="2000" dirty="0" smtClean="0">
                <a:solidFill>
                  <a:schemeClr val="tx2"/>
                </a:solidFill>
                <a:latin typeface="+mj-lt"/>
                <a:ea typeface="+mj-ea"/>
                <a:cs typeface="B Titr" panose="00000700000000000000" pitchFamily="2" charset="-78"/>
              </a:rPr>
              <a:t>ها</a:t>
            </a:r>
          </a:p>
          <a:p>
            <a:pPr marL="0" indent="0" algn="ctr">
              <a:spcBef>
                <a:spcPct val="0"/>
              </a:spcBef>
              <a:buFontTx/>
              <a:buNone/>
              <a:defRPr/>
            </a:pPr>
            <a:endParaRPr lang="fa-IR" sz="2000" dirty="0" smtClean="0">
              <a:solidFill>
                <a:schemeClr val="tx2"/>
              </a:solidFill>
              <a:latin typeface="+mj-lt"/>
              <a:ea typeface="+mj-ea"/>
              <a:cs typeface="B Titr" panose="000007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Ø"/>
              <a:defRPr/>
            </a:pPr>
            <a:r>
              <a:rPr lang="fa-IR" sz="2000" dirty="0">
                <a:cs typeface="B Roya" panose="00000400000000000000" pitchFamily="2" charset="-78"/>
              </a:rPr>
              <a:t>بزرگسالان؛ </a:t>
            </a:r>
            <a:r>
              <a:rPr lang="fa-IR" sz="2000" dirty="0" err="1">
                <a:cs typeface="B Roya" panose="00000400000000000000" pitchFamily="2" charset="-78"/>
              </a:rPr>
              <a:t>فیبریلاسیون</a:t>
            </a:r>
            <a:r>
              <a:rPr lang="fa-IR" sz="2000" dirty="0">
                <a:cs typeface="B Roya" panose="00000400000000000000" pitchFamily="2" charset="-78"/>
              </a:rPr>
              <a:t> بطنی</a:t>
            </a:r>
          </a:p>
          <a:p>
            <a:pPr algn="r" rtl="1">
              <a:buFont typeface="Wingdings" panose="05000000000000000000" pitchFamily="2" charset="2"/>
              <a:buChar char="Ø"/>
              <a:defRPr/>
            </a:pPr>
            <a:r>
              <a:rPr lang="fa-IR" sz="2000" dirty="0">
                <a:cs typeface="B Roya" panose="00000400000000000000" pitchFamily="2" charset="-78"/>
              </a:rPr>
              <a:t>کودکان؛ </a:t>
            </a:r>
            <a:r>
              <a:rPr lang="fa-IR" sz="2000" dirty="0" err="1">
                <a:cs typeface="B Roya" panose="00000400000000000000" pitchFamily="2" charset="-78"/>
              </a:rPr>
              <a:t>آسیستول</a:t>
            </a:r>
            <a:r>
              <a:rPr lang="fa-IR" sz="2000" dirty="0">
                <a:cs typeface="B Roya" panose="00000400000000000000" pitchFamily="2" charset="-78"/>
              </a:rPr>
              <a:t>، </a:t>
            </a:r>
            <a:r>
              <a:rPr lang="en-US" sz="2000" dirty="0">
                <a:cs typeface="B Roya" panose="00000400000000000000" pitchFamily="2" charset="-78"/>
              </a:rPr>
              <a:t>PEA</a:t>
            </a:r>
            <a:r>
              <a:rPr lang="fa-IR" sz="2000" dirty="0">
                <a:cs typeface="B Roya" panose="00000400000000000000" pitchFamily="2" charset="-78"/>
              </a:rPr>
              <a:t> همراه با </a:t>
            </a:r>
            <a:r>
              <a:rPr lang="fa-IR" sz="2000" dirty="0" err="1">
                <a:cs typeface="B Roya" panose="00000400000000000000" pitchFamily="2" charset="-78"/>
              </a:rPr>
              <a:t>برادیکاردی</a:t>
            </a:r>
            <a:endParaRPr lang="fa-IR" sz="2000" dirty="0">
              <a:cs typeface="B Roya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Ø"/>
              <a:defRPr/>
            </a:pPr>
            <a:r>
              <a:rPr lang="fa-IR" sz="2000" dirty="0" err="1">
                <a:cs typeface="B Roya" panose="00000400000000000000" pitchFamily="2" charset="-78"/>
              </a:rPr>
              <a:t>فیبریلاسیون</a:t>
            </a:r>
            <a:r>
              <a:rPr lang="fa-IR" sz="2000" dirty="0">
                <a:cs typeface="B Roya" panose="00000400000000000000" pitchFamily="2" charset="-78"/>
              </a:rPr>
              <a:t> بطنی در کودکان بیان کننده:</a:t>
            </a:r>
            <a:endParaRPr lang="en-US" sz="2000" dirty="0">
              <a:cs typeface="B Roya" panose="00000400000000000000" pitchFamily="2" charset="-78"/>
            </a:endParaRPr>
          </a:p>
          <a:p>
            <a:pPr marL="342900" lvl="2" indent="-342900" algn="r" rtl="1">
              <a:buFont typeface="Wingdings" panose="05000000000000000000" pitchFamily="2" charset="2"/>
              <a:buChar char="Ø"/>
              <a:defRPr/>
            </a:pPr>
            <a:r>
              <a:rPr lang="fa-IR" sz="2000" dirty="0">
                <a:cs typeface="B Roya" panose="00000400000000000000" pitchFamily="2" charset="-78"/>
              </a:rPr>
              <a:t>مسمومیت با داروها</a:t>
            </a:r>
          </a:p>
          <a:p>
            <a:pPr marL="342900" lvl="2" indent="-342900" algn="r" rtl="1">
              <a:buFont typeface="Wingdings" panose="05000000000000000000" pitchFamily="2" charset="2"/>
              <a:buChar char="Ø"/>
              <a:defRPr/>
            </a:pPr>
            <a:r>
              <a:rPr lang="fa-IR" sz="2000" dirty="0">
                <a:cs typeface="B Roya" panose="00000400000000000000" pitchFamily="2" charset="-78"/>
              </a:rPr>
              <a:t>اختلالات </a:t>
            </a:r>
            <a:r>
              <a:rPr lang="fa-IR" sz="2000" dirty="0" err="1">
                <a:cs typeface="B Roya" panose="00000400000000000000" pitchFamily="2" charset="-78"/>
              </a:rPr>
              <a:t>الکترولیتی</a:t>
            </a:r>
            <a:endParaRPr lang="fa-IR" sz="2000" dirty="0">
              <a:cs typeface="B Roya" panose="00000400000000000000" pitchFamily="2" charset="-78"/>
            </a:endParaRPr>
          </a:p>
          <a:p>
            <a:pPr marL="342900" lvl="2" indent="-342900" algn="r" rtl="1">
              <a:buFont typeface="Wingdings" panose="05000000000000000000" pitchFamily="2" charset="2"/>
              <a:buChar char="Ø"/>
              <a:defRPr/>
            </a:pPr>
            <a:r>
              <a:rPr lang="fa-IR" sz="2000" dirty="0">
                <a:cs typeface="B Roya" panose="00000400000000000000" pitchFamily="2" charset="-78"/>
              </a:rPr>
              <a:t>بیماریهای مادرزادی قلب</a:t>
            </a:r>
            <a:endParaRPr lang="en-US" sz="2000" dirty="0">
              <a:cs typeface="B Roya" panose="00000400000000000000" pitchFamily="2" charset="-78"/>
            </a:endParaRPr>
          </a:p>
          <a:p>
            <a:pPr algn="r" rtl="1">
              <a:defRPr/>
            </a:pPr>
            <a:endParaRPr lang="en-US" altLang="en-US" sz="1800" dirty="0">
              <a:cs typeface="B Karim" panose="00000400000000000000" pitchFamily="2" charset="-78"/>
            </a:endParaRPr>
          </a:p>
          <a:p>
            <a:pPr algn="r" rtl="1">
              <a:defRPr/>
            </a:pPr>
            <a:endParaRPr lang="en-US" altLang="en-US" sz="1800" dirty="0" smtClean="0">
              <a:cs typeface="B Karim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08585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927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rtl="1"/>
            <a:r>
              <a:rPr lang="fa-IR" altLang="en-US" sz="2000" b="1" dirty="0">
                <a:solidFill>
                  <a:schemeClr val="tx1"/>
                </a:solidFill>
                <a:ea typeface="+mn-ea"/>
                <a:cs typeface="B Titr" panose="00000700000000000000" pitchFamily="2" charset="-78"/>
              </a:rPr>
              <a:t>دستورالعمل </a:t>
            </a:r>
            <a:r>
              <a:rPr lang="en-US" altLang="en-US" sz="2000" b="1" dirty="0">
                <a:solidFill>
                  <a:schemeClr val="tx1"/>
                </a:solidFill>
                <a:ea typeface="+mn-ea"/>
                <a:cs typeface="B Titr" panose="00000700000000000000" pitchFamily="2" charset="-78"/>
              </a:rPr>
              <a:t>ALS</a:t>
            </a:r>
            <a:r>
              <a:rPr lang="fa-IR" altLang="en-US" sz="2000" b="1" dirty="0">
                <a:solidFill>
                  <a:schemeClr val="tx1"/>
                </a:solidFill>
                <a:ea typeface="+mn-ea"/>
                <a:cs typeface="B Titr" panose="00000700000000000000" pitchFamily="2" charset="-78"/>
              </a:rPr>
              <a:t/>
            </a:r>
            <a:br>
              <a:rPr lang="fa-IR" altLang="en-US" sz="2000" b="1" dirty="0">
                <a:solidFill>
                  <a:schemeClr val="tx1"/>
                </a:solidFill>
                <a:ea typeface="+mn-ea"/>
                <a:cs typeface="B Titr" panose="00000700000000000000" pitchFamily="2" charset="-78"/>
              </a:rPr>
            </a:br>
            <a:r>
              <a:rPr lang="fa-IR" altLang="en-US" sz="2000" b="1" dirty="0">
                <a:solidFill>
                  <a:schemeClr val="tx1"/>
                </a:solidFill>
                <a:ea typeface="+mn-ea"/>
                <a:cs typeface="B Titr" panose="00000700000000000000" pitchFamily="2" charset="-78"/>
              </a:rPr>
              <a:t>(ختم احیا) </a:t>
            </a:r>
            <a:r>
              <a:rPr lang="en-GB" altLang="en-US" dirty="0" smtClean="0"/>
              <a:t/>
            </a:r>
            <a:br>
              <a:rPr lang="en-GB" altLang="en-US" dirty="0" smtClean="0"/>
            </a:br>
            <a:endParaRPr lang="en-US" altLang="en-US" dirty="0" smtClean="0"/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>
              <a:buFont typeface="Wingdings" panose="05000000000000000000" pitchFamily="2" charset="2"/>
              <a:buChar char="Ø"/>
            </a:pPr>
            <a:r>
              <a:rPr lang="fa-IR" altLang="en-US" sz="2000" dirty="0" smtClean="0">
                <a:cs typeface="B Roya" panose="00000400000000000000" pitchFamily="2" charset="-78"/>
              </a:rPr>
              <a:t>ایست قلبی بدون شاهد رخ داده باشد</a:t>
            </a:r>
            <a:endParaRPr lang="en-US" altLang="en-US" sz="2000" dirty="0" smtClean="0">
              <a:cs typeface="B Roya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altLang="en-US" sz="2000" dirty="0" smtClean="0">
                <a:cs typeface="B Roya" panose="00000400000000000000" pitchFamily="2" charset="-78"/>
              </a:rPr>
              <a:t>بعد از حداقل 20 دقیقه </a:t>
            </a:r>
            <a:r>
              <a:rPr lang="en-US" altLang="en-US" sz="2000" dirty="0" smtClean="0">
                <a:cs typeface="B Roya" panose="00000400000000000000" pitchFamily="2" charset="-78"/>
              </a:rPr>
              <a:t>ALS</a:t>
            </a:r>
            <a:r>
              <a:rPr lang="fa-IR" altLang="en-US" sz="2000" dirty="0" smtClean="0">
                <a:cs typeface="B Roya" panose="00000400000000000000" pitchFamily="2" charset="-78"/>
              </a:rPr>
              <a:t> ، </a:t>
            </a:r>
            <a:r>
              <a:rPr lang="en-US" altLang="en-US" sz="2000" dirty="0" smtClean="0">
                <a:cs typeface="B Roya" panose="00000400000000000000" pitchFamily="2" charset="-78"/>
              </a:rPr>
              <a:t>ROSC</a:t>
            </a:r>
            <a:r>
              <a:rPr lang="fa-IR" altLang="en-US" sz="2000" dirty="0" smtClean="0">
                <a:cs typeface="B Roya" panose="00000400000000000000" pitchFamily="2" charset="-78"/>
              </a:rPr>
              <a:t> حاصل نشده باشد</a:t>
            </a:r>
            <a:endParaRPr lang="en-GB" altLang="en-US" sz="2000" dirty="0" smtClean="0">
              <a:cs typeface="B Roya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altLang="en-US" sz="2000" dirty="0" smtClean="0">
                <a:cs typeface="B Roya" panose="00000400000000000000" pitchFamily="2" charset="-78"/>
              </a:rPr>
              <a:t>احیا توسط هیچ فرد حاضر در صحنه انجام نشده باشد.</a:t>
            </a:r>
            <a:endParaRPr lang="en-GB" altLang="en-US" sz="2000" dirty="0" smtClean="0">
              <a:cs typeface="B Roya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Ø"/>
            </a:pPr>
            <a:r>
              <a:rPr lang="fa-IR" altLang="en-US" sz="2000" dirty="0" smtClean="0">
                <a:cs typeface="B Roya" panose="00000400000000000000" pitchFamily="2" charset="-78"/>
              </a:rPr>
              <a:t>شوک توسط </a:t>
            </a:r>
            <a:r>
              <a:rPr lang="en-US" altLang="en-US" sz="2000" dirty="0" smtClean="0">
                <a:cs typeface="B Roya" panose="00000400000000000000" pitchFamily="2" charset="-78"/>
              </a:rPr>
              <a:t>AED</a:t>
            </a:r>
            <a:r>
              <a:rPr lang="fa-IR" altLang="en-US" sz="2000" dirty="0" smtClean="0">
                <a:cs typeface="B Roya" panose="00000400000000000000" pitchFamily="2" charset="-78"/>
              </a:rPr>
              <a:t> داده نشده باشد.</a:t>
            </a:r>
            <a:endParaRPr lang="en-GB" altLang="en-US" sz="2000" dirty="0" smtClean="0">
              <a:cs typeface="B Roya" panose="00000400000000000000" pitchFamily="2" charset="-78"/>
            </a:endParaRPr>
          </a:p>
          <a:p>
            <a:pPr algn="r" rtl="1"/>
            <a:endParaRPr lang="en-US" altLang="en-US" dirty="0" smtClean="0"/>
          </a:p>
        </p:txBody>
      </p:sp>
      <p:pic>
        <p:nvPicPr>
          <p:cNvPr id="9220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4076700"/>
            <a:ext cx="7993062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8178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nimBg="1"/>
      <p:bldP spid="9219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459288"/>
            <a:ext cx="5957888" cy="1470025"/>
          </a:xfrm>
        </p:spPr>
        <p:txBody>
          <a:bodyPr/>
          <a:lstStyle/>
          <a:p>
            <a:pPr algn="l" eaLnBrk="1" hangingPunct="1"/>
            <a:r>
              <a:rPr lang="en-US" sz="1900" b="1" smtClean="0">
                <a:solidFill>
                  <a:srgbClr val="DBEFF9"/>
                </a:solidFill>
                <a:latin typeface="Arial" pitchFamily="34" charset="0"/>
              </a:rPr>
              <a:t>CASE STUDIES </a:t>
            </a:r>
            <a:r>
              <a:rPr lang="en-US" sz="4200" b="1" smtClean="0">
                <a:solidFill>
                  <a:srgbClr val="FFFFFF"/>
                </a:solidFill>
                <a:latin typeface="Arial" pitchFamily="34" charset="0"/>
              </a:rPr>
              <a:t>FOR THE EMT</a:t>
            </a:r>
            <a:endParaRPr lang="en-US" sz="2600" smtClean="0"/>
          </a:p>
        </p:txBody>
      </p:sp>
      <p:sp>
        <p:nvSpPr>
          <p:cNvPr id="6148" name="Rectangle 6"/>
          <p:cNvSpPr>
            <a:spLocks noChangeArrowheads="1"/>
          </p:cNvSpPr>
          <p:nvPr/>
        </p:nvSpPr>
        <p:spPr bwMode="auto">
          <a:xfrm>
            <a:off x="6072188" y="1428750"/>
            <a:ext cx="28082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rtl="1"/>
            <a:r>
              <a:rPr lang="fa-IR" sz="2200" b="1" dirty="0" smtClean="0">
                <a:latin typeface="Brush Script MT" pitchFamily="66" charset="0"/>
                <a:cs typeface="B Titr" pitchFamily="2" charset="-78"/>
              </a:rPr>
              <a:t>نمونه فوريت </a:t>
            </a:r>
            <a:endParaRPr lang="en-US" sz="2200" b="1" dirty="0">
              <a:latin typeface="Brush Script MT" pitchFamily="66" charset="0"/>
              <a:cs typeface="B Titr" pitchFamily="2" charset="-78"/>
            </a:endParaRPr>
          </a:p>
        </p:txBody>
      </p:sp>
      <p:pic>
        <p:nvPicPr>
          <p:cNvPr id="6149" name="Picture 7" descr="Copy of Untitled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0" y="2357438"/>
            <a:ext cx="1433513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3" descr="animatedcpr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188" y="609600"/>
            <a:ext cx="5969000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 eaLnBrk="1" hangingPunct="1">
              <a:defRPr/>
            </a:pPr>
            <a:r>
              <a:rPr lang="fa-IR" sz="2000" dirty="0" smtClean="0">
                <a:cs typeface="B Roya" panose="00000400000000000000" pitchFamily="2" charset="-78"/>
              </a:rPr>
              <a:t>مأموریت</a:t>
            </a:r>
            <a:r>
              <a:rPr lang="fa-IR" sz="2000" dirty="0" smtClean="0">
                <a:cs typeface="B Roya" panose="00000400000000000000" pitchFamily="2" charset="-78"/>
              </a:rPr>
              <a:t>: ساعت  10 شب</a:t>
            </a:r>
          </a:p>
          <a:p>
            <a:pPr algn="r" rtl="1" eaLnBrk="1" hangingPunct="1">
              <a:defRPr/>
            </a:pPr>
            <a:r>
              <a:rPr lang="fa-IR" sz="2000" dirty="0" smtClean="0">
                <a:cs typeface="B Roya" panose="00000400000000000000" pitchFamily="2" charset="-78"/>
              </a:rPr>
              <a:t>مکان: افسریه، تهران</a:t>
            </a:r>
          </a:p>
          <a:p>
            <a:pPr algn="r" rtl="1" eaLnBrk="1" hangingPunct="1">
              <a:defRPr/>
            </a:pPr>
            <a:r>
              <a:rPr lang="fa-IR" sz="2000" dirty="0" smtClean="0">
                <a:cs typeface="B Roya" panose="00000400000000000000" pitchFamily="2" charset="-78"/>
              </a:rPr>
              <a:t>مورد: آقای 70ساله کاهش سطح هوشیاری</a:t>
            </a:r>
          </a:p>
          <a:p>
            <a:pPr algn="r" rtl="1" eaLnBrk="1" hangingPunct="1">
              <a:defRPr/>
            </a:pPr>
            <a:r>
              <a:rPr lang="fa-IR" sz="2000" dirty="0" smtClean="0">
                <a:cs typeface="B Roya" panose="00000400000000000000" pitchFamily="2" charset="-78"/>
              </a:rPr>
              <a:t>زمان رسیدن شما به صحنه: 7 دقيقه</a:t>
            </a:r>
            <a:endParaRPr lang="en-US" sz="2000" dirty="0" smtClean="0">
              <a:cs typeface="B Roya" panose="00000400000000000000" pitchFamily="2" charset="-78"/>
            </a:endParaRPr>
          </a:p>
          <a:p>
            <a:pPr algn="r" rtl="1" eaLnBrk="1" hangingPunct="1">
              <a:buFont typeface="Monotype Sorts" pitchFamily="2" charset="2"/>
              <a:buNone/>
              <a:defRPr/>
            </a:pPr>
            <a:endParaRPr lang="en-US" sz="2000" dirty="0" smtClean="0">
              <a:cs typeface="B Roya" panose="00000400000000000000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810000" y="762000"/>
            <a:ext cx="14221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>
                <a:cs typeface="B Titr" panose="00000700000000000000" pitchFamily="2" charset="-78"/>
              </a:rPr>
              <a:t>یک مثال واقعی</a:t>
            </a:r>
            <a:endParaRPr lang="en-US" dirty="0">
              <a:cs typeface="B Titr" panose="00000700000000000000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2000" b="1" dirty="0">
                <a:solidFill>
                  <a:schemeClr val="tx1"/>
                </a:solidFill>
                <a:ea typeface="+mn-ea"/>
                <a:cs typeface="B Titr" panose="00000700000000000000" pitchFamily="2" charset="-78"/>
              </a:rPr>
              <a:t>برداشت کلی </a:t>
            </a:r>
            <a:r>
              <a:rPr lang="fa-IR" sz="2000" b="1" dirty="0" err="1" smtClean="0">
                <a:solidFill>
                  <a:schemeClr val="tx1"/>
                </a:solidFill>
                <a:ea typeface="+mn-ea"/>
                <a:cs typeface="B Titr" panose="00000700000000000000" pitchFamily="2" charset="-78"/>
              </a:rPr>
              <a:t>ازبیمار</a:t>
            </a:r>
            <a:endParaRPr lang="en-US" sz="2000" b="1" dirty="0">
              <a:solidFill>
                <a:schemeClr val="tx1"/>
              </a:solidFill>
              <a:ea typeface="+mn-ea"/>
              <a:cs typeface="B Titr" panose="00000700000000000000" pitchFamily="2" charset="-78"/>
            </a:endParaRP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 eaLnBrk="1" hangingPunct="1">
              <a:buFont typeface="Wingdings" panose="05000000000000000000" pitchFamily="2" charset="2"/>
              <a:buChar char="Ø"/>
              <a:defRPr/>
            </a:pPr>
            <a:r>
              <a:rPr lang="fa-IR" sz="2000" dirty="0" smtClean="0">
                <a:cs typeface="B Roya" panose="00000400000000000000" pitchFamily="2" charset="-78"/>
              </a:rPr>
              <a:t>بیمار درازکش و در حالت طاقباز روی کف زمین</a:t>
            </a:r>
          </a:p>
          <a:p>
            <a:pPr algn="r" rtl="1" eaLnBrk="1" hangingPunct="1">
              <a:buFont typeface="Wingdings" panose="05000000000000000000" pitchFamily="2" charset="2"/>
              <a:buChar char="Ø"/>
              <a:defRPr/>
            </a:pPr>
            <a:r>
              <a:rPr lang="fa-IR" sz="2000" dirty="0" smtClean="0">
                <a:cs typeface="B Roya" panose="00000400000000000000" pitchFamily="2" charset="-78"/>
              </a:rPr>
              <a:t>سیانوز</a:t>
            </a:r>
          </a:p>
          <a:p>
            <a:pPr algn="r" rtl="1" eaLnBrk="1" hangingPunct="1">
              <a:buFont typeface="Wingdings" panose="05000000000000000000" pitchFamily="2" charset="2"/>
              <a:buChar char="Ø"/>
              <a:defRPr/>
            </a:pPr>
            <a:r>
              <a:rPr lang="fa-IR" sz="2000" dirty="0" smtClean="0">
                <a:cs typeface="B Roya" panose="00000400000000000000" pitchFamily="2" charset="-78"/>
              </a:rPr>
              <a:t>همراهان در حال انجام </a:t>
            </a:r>
            <a:r>
              <a:rPr lang="en-US" sz="2000" dirty="0" smtClean="0">
                <a:cs typeface="B Roya" panose="00000400000000000000" pitchFamily="2" charset="-78"/>
              </a:rPr>
              <a:t>CPR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2000" dirty="0" smtClean="0">
                <a:cs typeface="B Titr" panose="00000700000000000000" pitchFamily="2" charset="-78"/>
              </a:rPr>
              <a:t>ارزیابی اولیه</a:t>
            </a:r>
            <a:endParaRPr lang="en-US" sz="2000" dirty="0" smtClean="0">
              <a:cs typeface="B Titr" panose="00000700000000000000" pitchFamily="2" charset="-78"/>
            </a:endParaRP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algn="r" rtl="1" eaLnBrk="1" hangingPunct="1">
              <a:buClrTx/>
              <a:buSzTx/>
              <a:defRPr/>
            </a:pPr>
            <a:r>
              <a:rPr lang="fa-IR" sz="2000" dirty="0" smtClean="0">
                <a:solidFill>
                  <a:schemeClr val="tx1"/>
                </a:solidFill>
                <a:cs typeface="B Roya" panose="00000400000000000000" pitchFamily="2" charset="-78"/>
              </a:rPr>
              <a:t>سطح هوشیاری</a:t>
            </a:r>
          </a:p>
          <a:p>
            <a:pPr lvl="2" algn="r" rtl="1" eaLnBrk="1" hangingPunct="1">
              <a:buClrTx/>
              <a:buSzTx/>
              <a:buFontTx/>
              <a:buChar char="•"/>
              <a:defRPr/>
            </a:pPr>
            <a:r>
              <a:rPr lang="en-US" sz="2000" i="1" dirty="0" smtClean="0">
                <a:solidFill>
                  <a:srgbClr val="FF0000"/>
                </a:solidFill>
                <a:cs typeface="B Roya" panose="00000400000000000000" pitchFamily="2" charset="-78"/>
              </a:rPr>
              <a:t>U</a:t>
            </a:r>
            <a:endParaRPr lang="fa-IR" sz="2000" i="1" dirty="0" smtClean="0">
              <a:solidFill>
                <a:srgbClr val="FF0000"/>
              </a:solidFill>
              <a:cs typeface="B Roya" panose="00000400000000000000" pitchFamily="2" charset="-78"/>
            </a:endParaRPr>
          </a:p>
          <a:p>
            <a:pPr lvl="1" algn="r" rtl="1" eaLnBrk="1" hangingPunct="1">
              <a:buClrTx/>
              <a:buSzTx/>
              <a:defRPr/>
            </a:pPr>
            <a:r>
              <a:rPr lang="fa-IR" sz="2000" dirty="0" smtClean="0">
                <a:solidFill>
                  <a:schemeClr val="tx1"/>
                </a:solidFill>
                <a:cs typeface="B Roya" panose="00000400000000000000" pitchFamily="2" charset="-78"/>
              </a:rPr>
              <a:t>شکایت اصلی</a:t>
            </a:r>
          </a:p>
          <a:p>
            <a:pPr lvl="2" algn="r" rtl="1" eaLnBrk="1" hangingPunct="1">
              <a:buClrTx/>
              <a:buSzTx/>
              <a:buFontTx/>
              <a:buChar char="•"/>
              <a:defRPr/>
            </a:pPr>
            <a:r>
              <a:rPr lang="fa-IR" sz="2000" dirty="0" smtClean="0">
                <a:solidFill>
                  <a:srgbClr val="FF0000"/>
                </a:solidFill>
                <a:cs typeface="B Roya" panose="00000400000000000000" pitchFamily="2" charset="-78"/>
              </a:rPr>
              <a:t>کاهش سطح هوشیاری</a:t>
            </a:r>
          </a:p>
          <a:p>
            <a:pPr lvl="1" algn="r" rtl="1" eaLnBrk="1" hangingPunct="1">
              <a:buClrTx/>
              <a:buSzTx/>
              <a:defRPr/>
            </a:pPr>
            <a:r>
              <a:rPr lang="fa-IR" sz="2000" dirty="0" smtClean="0">
                <a:solidFill>
                  <a:schemeClr val="tx1"/>
                </a:solidFill>
                <a:cs typeface="B Roya" panose="00000400000000000000" pitchFamily="2" charset="-78"/>
              </a:rPr>
              <a:t>راه هوایی و تنفس</a:t>
            </a:r>
          </a:p>
          <a:p>
            <a:pPr lvl="2" algn="r" rtl="1" eaLnBrk="1" hangingPunct="1">
              <a:buClrTx/>
              <a:buSzTx/>
              <a:buFontTx/>
              <a:buChar char="•"/>
              <a:defRPr/>
            </a:pPr>
            <a:r>
              <a:rPr lang="fa-IR" sz="2000" dirty="0" smtClean="0">
                <a:solidFill>
                  <a:srgbClr val="FF0000"/>
                </a:solidFill>
                <a:cs typeface="B Roya" panose="00000400000000000000" pitchFamily="2" charset="-78"/>
              </a:rPr>
              <a:t>عدم وجود تنفس</a:t>
            </a:r>
          </a:p>
          <a:p>
            <a:pPr lvl="1" algn="r" rtl="1" eaLnBrk="1" hangingPunct="1">
              <a:buClrTx/>
              <a:buSzTx/>
              <a:defRPr/>
            </a:pPr>
            <a:r>
              <a:rPr lang="fa-IR" sz="2000" dirty="0" smtClean="0">
                <a:solidFill>
                  <a:schemeClr val="tx1"/>
                </a:solidFill>
                <a:cs typeface="B Roya" panose="00000400000000000000" pitchFamily="2" charset="-78"/>
              </a:rPr>
              <a:t>گردش خون</a:t>
            </a:r>
          </a:p>
          <a:p>
            <a:pPr lvl="2" algn="r" rtl="1" eaLnBrk="1" hangingPunct="1">
              <a:buClrTx/>
              <a:buSzTx/>
              <a:buFontTx/>
              <a:buChar char="•"/>
              <a:defRPr/>
            </a:pPr>
            <a:r>
              <a:rPr lang="fa-IR" sz="2000" dirty="0" smtClean="0">
                <a:solidFill>
                  <a:srgbClr val="FF0000"/>
                </a:solidFill>
                <a:cs typeface="B Roya" panose="00000400000000000000" pitchFamily="2" charset="-78"/>
              </a:rPr>
              <a:t>عدم وجود نبض</a:t>
            </a:r>
            <a:endParaRPr lang="en-US" sz="2000" dirty="0" smtClean="0">
              <a:solidFill>
                <a:srgbClr val="FF0000"/>
              </a:solidFill>
              <a:cs typeface="B Roya" panose="00000400000000000000" pitchFamily="2" charset="-78"/>
            </a:endParaRPr>
          </a:p>
          <a:p>
            <a:pPr algn="r" rtl="1" eaLnBrk="1" hangingPunct="1">
              <a:defRPr/>
            </a:pPr>
            <a:endParaRPr lang="en-US" dirty="0" smtClean="0"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2000" dirty="0" smtClean="0">
                <a:cs typeface="B Titr" panose="00000700000000000000" pitchFamily="2" charset="-78"/>
              </a:rPr>
              <a:t>درمانهای اولیه</a:t>
            </a:r>
            <a:endParaRPr lang="en-US" sz="2000" dirty="0" smtClean="0">
              <a:cs typeface="B Titr" panose="00000700000000000000" pitchFamily="2" charset="-78"/>
            </a:endParaRP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229600" cy="4525963"/>
          </a:xfrm>
        </p:spPr>
        <p:txBody>
          <a:bodyPr/>
          <a:lstStyle/>
          <a:p>
            <a:pPr algn="r" rtl="1">
              <a:buFont typeface="Wingdings" panose="05000000000000000000" pitchFamily="2" charset="2"/>
              <a:buChar char="Ø"/>
              <a:defRPr/>
            </a:pPr>
            <a:r>
              <a:rPr lang="fa-IR" sz="2000" dirty="0" smtClean="0">
                <a:cs typeface="B Roya" panose="00000400000000000000" pitchFamily="2" charset="-78"/>
              </a:rPr>
              <a:t>آماده کردن و استفاده از دستگاه </a:t>
            </a:r>
            <a:r>
              <a:rPr lang="en-US" sz="2000" dirty="0" smtClean="0">
                <a:cs typeface="B Roya" panose="00000400000000000000" pitchFamily="2" charset="-78"/>
              </a:rPr>
              <a:t>AED</a:t>
            </a:r>
          </a:p>
          <a:p>
            <a:pPr algn="r" rtl="1">
              <a:buFont typeface="Wingdings" panose="05000000000000000000" pitchFamily="2" charset="2"/>
              <a:buChar char="Ø"/>
              <a:defRPr/>
            </a:pPr>
            <a:r>
              <a:rPr lang="fa-IR" sz="2000" dirty="0" smtClean="0">
                <a:cs typeface="B Roya" panose="00000400000000000000" pitchFamily="2" charset="-78"/>
              </a:rPr>
              <a:t>تا زمان آماده شدن دستگاه انجام </a:t>
            </a:r>
            <a:r>
              <a:rPr lang="en-US" sz="2000" dirty="0" smtClean="0">
                <a:cs typeface="B Roya" panose="00000400000000000000" pitchFamily="2" charset="-78"/>
              </a:rPr>
              <a:t>C-A-B</a:t>
            </a:r>
            <a:endParaRPr lang="fa-IR" sz="2000" dirty="0">
              <a:cs typeface="B Roya" panose="00000400000000000000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 eaLnBrk="1" hangingPunct="1"/>
            <a:r>
              <a:rPr lang="fa-IR" sz="2000" dirty="0" smtClean="0">
                <a:cs typeface="B Titr" panose="00000700000000000000" pitchFamily="2" charset="-78"/>
              </a:rPr>
              <a:t>آنالیز اول دستگاه </a:t>
            </a:r>
            <a:r>
              <a:rPr lang="en-US" sz="2000" dirty="0" smtClean="0">
                <a:cs typeface="B Titr" panose="00000700000000000000" pitchFamily="2" charset="-78"/>
              </a:rPr>
              <a:t>AED</a:t>
            </a:r>
          </a:p>
        </p:txBody>
      </p:sp>
      <p:pic>
        <p:nvPicPr>
          <p:cNvPr id="12291" name="Content Placeholder 3" descr="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85750" y="2143125"/>
            <a:ext cx="8448675" cy="27860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2000" dirty="0" smtClean="0">
                <a:cs typeface="B Titr" panose="00000700000000000000" pitchFamily="2" charset="-78"/>
              </a:rPr>
              <a:t>تحلیل ریتم و اقدامات</a:t>
            </a:r>
            <a:endParaRPr lang="en-US" sz="2000" dirty="0" smtClean="0">
              <a:cs typeface="B Titr" panose="00000700000000000000" pitchFamily="2" charset="-78"/>
            </a:endParaRP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 rtl="1" eaLnBrk="1" hangingPunct="1">
              <a:buNone/>
              <a:defRPr/>
            </a:pPr>
            <a:r>
              <a:rPr lang="fa-IR" sz="2000" dirty="0" smtClean="0">
                <a:solidFill>
                  <a:srgbClr val="FF0000"/>
                </a:solidFill>
                <a:cs typeface="B Roya" panose="00000400000000000000" pitchFamily="2" charset="-78"/>
              </a:rPr>
              <a:t>ریتم </a:t>
            </a:r>
            <a:r>
              <a:rPr lang="en-US" sz="2000" dirty="0" err="1" smtClean="0">
                <a:solidFill>
                  <a:srgbClr val="FF0000"/>
                </a:solidFill>
                <a:cs typeface="B Roya" panose="00000400000000000000" pitchFamily="2" charset="-78"/>
              </a:rPr>
              <a:t>Vf</a:t>
            </a:r>
            <a:endParaRPr lang="en-US" sz="2000" dirty="0" smtClean="0">
              <a:solidFill>
                <a:srgbClr val="FF0000"/>
              </a:solidFill>
              <a:cs typeface="B Roya" panose="00000400000000000000" pitchFamily="2" charset="-78"/>
            </a:endParaRPr>
          </a:p>
          <a:p>
            <a:pPr lvl="1" algn="r" rtl="1">
              <a:defRPr/>
            </a:pPr>
            <a:r>
              <a:rPr lang="fa-IR" sz="2000" dirty="0" smtClean="0">
                <a:cs typeface="B Roya" panose="00000400000000000000" pitchFamily="2" charset="-78"/>
              </a:rPr>
              <a:t>مشخصات</a:t>
            </a:r>
            <a:endParaRPr lang="en-US" sz="2000" dirty="0" smtClean="0">
              <a:cs typeface="B Roya" panose="00000400000000000000" pitchFamily="2" charset="-78"/>
            </a:endParaRPr>
          </a:p>
          <a:p>
            <a:pPr lvl="2" algn="r" rtl="1">
              <a:defRPr/>
            </a:pPr>
            <a:r>
              <a:rPr lang="fa-IR" sz="2000" dirty="0" smtClean="0">
                <a:cs typeface="B Roya" panose="00000400000000000000" pitchFamily="2" charset="-78"/>
              </a:rPr>
              <a:t>ریتم نامنظم و غیرعادی بطنی</a:t>
            </a:r>
            <a:endParaRPr lang="en-US" sz="2000" dirty="0" smtClean="0">
              <a:cs typeface="B Roya" panose="00000400000000000000" pitchFamily="2" charset="-78"/>
            </a:endParaRPr>
          </a:p>
          <a:p>
            <a:pPr lvl="2" algn="r" rtl="1">
              <a:defRPr/>
            </a:pPr>
            <a:r>
              <a:rPr lang="fa-IR" sz="2000" dirty="0" smtClean="0">
                <a:cs typeface="B Roya" panose="00000400000000000000" pitchFamily="2" charset="-78"/>
              </a:rPr>
              <a:t>کمپلکس های پهن، ناپایدار و غیرطبیعی</a:t>
            </a:r>
            <a:endParaRPr lang="en-US" sz="2000" dirty="0" smtClean="0">
              <a:cs typeface="B Roya" panose="00000400000000000000" pitchFamily="2" charset="-78"/>
            </a:endParaRPr>
          </a:p>
          <a:p>
            <a:pPr lvl="2" algn="r" rtl="1">
              <a:defRPr/>
            </a:pPr>
            <a:r>
              <a:rPr lang="fa-IR" sz="2000" dirty="0" smtClean="0">
                <a:cs typeface="B Roya" panose="00000400000000000000" pitchFamily="2" charset="-78"/>
              </a:rPr>
              <a:t>سرعت زیاد</a:t>
            </a:r>
            <a:endParaRPr lang="en-US" sz="2000" dirty="0" smtClean="0">
              <a:cs typeface="B Roya" panose="00000400000000000000" pitchFamily="2" charset="-78"/>
            </a:endParaRPr>
          </a:p>
          <a:p>
            <a:pPr lvl="2" algn="r" rtl="1">
              <a:defRPr/>
            </a:pPr>
            <a:r>
              <a:rPr lang="fa-IR" sz="2000" dirty="0" smtClean="0">
                <a:cs typeface="B Roya" panose="00000400000000000000" pitchFamily="2" charset="-78"/>
              </a:rPr>
              <a:t>کانونهای مختلف بطنی</a:t>
            </a:r>
            <a:endParaRPr lang="en-US" sz="2000" dirty="0" smtClean="0">
              <a:cs typeface="B Roya" panose="00000400000000000000" pitchFamily="2" charset="-78"/>
            </a:endParaRPr>
          </a:p>
          <a:p>
            <a:pPr lvl="2" algn="r" rtl="1">
              <a:defRPr/>
            </a:pPr>
            <a:r>
              <a:rPr lang="fa-IR" sz="2000" dirty="0" smtClean="0">
                <a:cs typeface="B Roya" panose="00000400000000000000" pitchFamily="2" charset="-78"/>
              </a:rPr>
              <a:t>عدم وجود برون ده قلبی</a:t>
            </a:r>
            <a:endParaRPr lang="en-US" sz="2000" dirty="0" smtClean="0">
              <a:cs typeface="B Roya" panose="00000400000000000000" pitchFamily="2" charset="-78"/>
            </a:endParaRPr>
          </a:p>
          <a:p>
            <a:pPr lvl="2" algn="r" rtl="1">
              <a:defRPr/>
            </a:pPr>
            <a:r>
              <a:rPr lang="fa-IR" sz="2000" dirty="0" smtClean="0">
                <a:cs typeface="B Roya" panose="00000400000000000000" pitchFamily="2" charset="-78"/>
              </a:rPr>
              <a:t>در صورت عدم درمان تبدیل به آسیستول</a:t>
            </a:r>
            <a:endParaRPr lang="en-US" sz="2000" dirty="0">
              <a:cs typeface="B Roya" panose="00000400000000000000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a-IR" sz="2000" dirty="0" smtClean="0">
                <a:cs typeface="B Titr" panose="00000700000000000000" pitchFamily="2" charset="-78"/>
              </a:rPr>
              <a:t>نکته</a:t>
            </a:r>
            <a:endParaRPr lang="en-US" sz="2000" dirty="0" smtClean="0">
              <a:cs typeface="B Titr" panose="00000700000000000000" pitchFamily="2" charset="-78"/>
            </a:endParaRPr>
          </a:p>
        </p:txBody>
      </p:sp>
      <p:sp>
        <p:nvSpPr>
          <p:cNvPr id="176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714500"/>
            <a:ext cx="7772400" cy="2230438"/>
          </a:xfrm>
        </p:spPr>
        <p:txBody>
          <a:bodyPr/>
          <a:lstStyle/>
          <a:p>
            <a:pPr marL="0" indent="0" algn="ctr" rtl="1">
              <a:buNone/>
              <a:defRPr/>
            </a:pPr>
            <a:r>
              <a:rPr lang="fa-IR" sz="2000" dirty="0">
                <a:cs typeface="B Roya" panose="00000400000000000000" pitchFamily="2" charset="-78"/>
              </a:rPr>
              <a:t>افزایش زمان </a:t>
            </a:r>
            <a:r>
              <a:rPr lang="en-US" sz="2000" dirty="0">
                <a:cs typeface="B Roya" panose="00000400000000000000" pitchFamily="2" charset="-78"/>
              </a:rPr>
              <a:t>VF </a:t>
            </a:r>
            <a:r>
              <a:rPr lang="fa-IR" sz="2000" dirty="0">
                <a:cs typeface="B Roya" panose="00000400000000000000" pitchFamily="2" charset="-78"/>
              </a:rPr>
              <a:t> </a:t>
            </a:r>
            <a:r>
              <a:rPr lang="en-US" sz="2000" dirty="0">
                <a:cs typeface="B Roya" panose="00000400000000000000" pitchFamily="2" charset="-78"/>
              </a:rPr>
              <a:t>=</a:t>
            </a:r>
            <a:r>
              <a:rPr lang="fa-IR" sz="2000" dirty="0">
                <a:cs typeface="B Roya" panose="00000400000000000000" pitchFamily="2" charset="-78"/>
              </a:rPr>
              <a:t> کاهش احتمال بقاء</a:t>
            </a:r>
            <a:endParaRPr lang="en-US" sz="2000" dirty="0">
              <a:cs typeface="B Roya" panose="00000400000000000000" pitchFamily="2" charset="-78"/>
            </a:endParaRPr>
          </a:p>
          <a:p>
            <a:pPr marL="0" indent="0" algn="ctr" rtl="1">
              <a:buNone/>
              <a:defRPr/>
            </a:pPr>
            <a:endParaRPr lang="en-US" sz="2000" dirty="0">
              <a:cs typeface="B Roya" panose="00000400000000000000" pitchFamily="2" charset="-78"/>
            </a:endParaRPr>
          </a:p>
        </p:txBody>
      </p:sp>
      <p:sp>
        <p:nvSpPr>
          <p:cNvPr id="176132" name="Text Box 4"/>
          <p:cNvSpPr txBox="1">
            <a:spLocks noChangeArrowheads="1"/>
          </p:cNvSpPr>
          <p:nvPr/>
        </p:nvSpPr>
        <p:spPr bwMode="auto">
          <a:xfrm>
            <a:off x="1371600" y="3898900"/>
            <a:ext cx="6324600" cy="717550"/>
          </a:xfrm>
          <a:prstGeom prst="rect">
            <a:avLst/>
          </a:prstGeom>
          <a:solidFill>
            <a:srgbClr val="FF0000"/>
          </a:solidFill>
          <a:ln w="76200" cap="rnd">
            <a:solidFill>
              <a:srgbClr val="FFCC00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fa-IR" sz="3600">
                <a:latin typeface="Comic Sans MS" pitchFamily="66" charset="0"/>
              </a:rPr>
              <a:t>1 دقیقه </a:t>
            </a:r>
            <a:r>
              <a:rPr lang="en-US" sz="3600">
                <a:latin typeface="Comic Sans MS" pitchFamily="66" charset="0"/>
              </a:rPr>
              <a:t>VF</a:t>
            </a:r>
            <a:r>
              <a:rPr lang="fa-IR" sz="3600">
                <a:latin typeface="Comic Sans MS" pitchFamily="66" charset="0"/>
              </a:rPr>
              <a:t> </a:t>
            </a:r>
            <a:r>
              <a:rPr lang="en-US" sz="3600">
                <a:latin typeface="Comic Sans MS" pitchFamily="66" charset="0"/>
              </a:rPr>
              <a:t>=</a:t>
            </a:r>
            <a:r>
              <a:rPr lang="fa-IR" sz="3600">
                <a:latin typeface="Comic Sans MS" pitchFamily="66" charset="0"/>
              </a:rPr>
              <a:t> </a:t>
            </a:r>
            <a:r>
              <a:rPr lang="en-US" b="1"/>
              <a:t>~</a:t>
            </a:r>
            <a:r>
              <a:rPr lang="fa-IR" sz="3600">
                <a:latin typeface="Comic Sans MS" pitchFamily="66" charset="0"/>
              </a:rPr>
              <a:t>10% کاهش میزان بقا</a:t>
            </a:r>
            <a:endParaRPr lang="en-US" sz="360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6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6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6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6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132" grpId="0" animBg="1" autoUpdateAnimBg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a-IR" sz="2000" b="1" dirty="0" smtClean="0">
                <a:cs typeface="B Titr" panose="00000700000000000000" pitchFamily="2" charset="-78"/>
              </a:rPr>
              <a:t>درمان </a:t>
            </a:r>
            <a:r>
              <a:rPr lang="fa-IR" sz="2000" b="1" dirty="0" err="1" smtClean="0">
                <a:cs typeface="B Titr" panose="00000700000000000000" pitchFamily="2" charset="-78"/>
              </a:rPr>
              <a:t>فیبریلاسیون</a:t>
            </a:r>
            <a:r>
              <a:rPr lang="fa-IR" sz="2000" b="1" dirty="0" smtClean="0">
                <a:cs typeface="B Titr" panose="00000700000000000000" pitchFamily="2" charset="-78"/>
              </a:rPr>
              <a:t> بطنی</a:t>
            </a:r>
            <a:endParaRPr lang="en-US" sz="2000" b="1" dirty="0" smtClean="0">
              <a:cs typeface="B Titr" panose="00000700000000000000" pitchFamily="2" charset="-78"/>
            </a:endParaRPr>
          </a:p>
        </p:txBody>
      </p:sp>
      <p:sp>
        <p:nvSpPr>
          <p:cNvPr id="143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r" rtl="1">
              <a:defRPr/>
            </a:pPr>
            <a:r>
              <a:rPr lang="fa-IR" sz="2000" dirty="0">
                <a:cs typeface="B Roya" panose="00000400000000000000" pitchFamily="2" charset="-78"/>
              </a:rPr>
              <a:t>شوک</a:t>
            </a:r>
          </a:p>
          <a:p>
            <a:pPr lvl="1" algn="r" rtl="1">
              <a:defRPr/>
            </a:pPr>
            <a:r>
              <a:rPr lang="fa-IR" sz="2000" dirty="0">
                <a:cs typeface="B Roya" panose="00000400000000000000" pitchFamily="2" charset="-78"/>
              </a:rPr>
              <a:t>یک شوک مجزا بجای 3 شوک پشت سر هم</a:t>
            </a:r>
          </a:p>
          <a:p>
            <a:pPr algn="r" rtl="1">
              <a:defRPr/>
            </a:pPr>
            <a:r>
              <a:rPr lang="ar-SA" sz="2000" dirty="0">
                <a:cs typeface="B Roya" panose="00000400000000000000" pitchFamily="2" charset="-78"/>
              </a:rPr>
              <a:t> </a:t>
            </a:r>
            <a:r>
              <a:rPr lang="ar-SA" sz="2000" dirty="0" smtClean="0">
                <a:cs typeface="B Roya" panose="00000400000000000000" pitchFamily="2" charset="-78"/>
              </a:rPr>
              <a:t>انجام</a:t>
            </a:r>
            <a:r>
              <a:rPr lang="fa-IR" sz="2000" dirty="0" smtClean="0">
                <a:cs typeface="B Roya" panose="00000400000000000000" pitchFamily="2" charset="-78"/>
              </a:rPr>
              <a:t> سریع</a:t>
            </a:r>
            <a:r>
              <a:rPr lang="ar-SA" sz="2000" dirty="0" smtClean="0">
                <a:cs typeface="B Roya" panose="00000400000000000000" pitchFamily="2" charset="-78"/>
              </a:rPr>
              <a:t> </a:t>
            </a:r>
            <a:r>
              <a:rPr lang="en-US" sz="2000" dirty="0">
                <a:cs typeface="B Roya" panose="00000400000000000000" pitchFamily="2" charset="-78"/>
              </a:rPr>
              <a:t>CPR</a:t>
            </a:r>
            <a:r>
              <a:rPr lang="ar-SA" sz="2000" dirty="0">
                <a:cs typeface="B Roya" panose="00000400000000000000" pitchFamily="2" charset="-78"/>
              </a:rPr>
              <a:t> </a:t>
            </a:r>
            <a:r>
              <a:rPr lang="fa-IR" sz="2000" dirty="0" smtClean="0">
                <a:cs typeface="B Roya" panose="00000400000000000000" pitchFamily="2" charset="-78"/>
              </a:rPr>
              <a:t>بعد از تخلیه شوک </a:t>
            </a:r>
            <a:r>
              <a:rPr lang="ar-SA" sz="2000" dirty="0" smtClean="0">
                <a:cs typeface="B Roya" panose="00000400000000000000" pitchFamily="2" charset="-78"/>
              </a:rPr>
              <a:t>تا </a:t>
            </a:r>
            <a:r>
              <a:rPr lang="ar-SA" sz="2000" dirty="0">
                <a:cs typeface="B Roya" panose="00000400000000000000" pitchFamily="2" charset="-78"/>
              </a:rPr>
              <a:t>5 </a:t>
            </a:r>
            <a:r>
              <a:rPr lang="fa-IR" sz="2000" dirty="0">
                <a:cs typeface="B Roya" panose="00000400000000000000" pitchFamily="2" charset="-78"/>
              </a:rPr>
              <a:t>سیکل</a:t>
            </a:r>
            <a:r>
              <a:rPr lang="ar-SA" sz="2000" dirty="0">
                <a:cs typeface="B Roya" panose="00000400000000000000" pitchFamily="2" charset="-78"/>
              </a:rPr>
              <a:t> (دو دقیقه) </a:t>
            </a:r>
            <a:endParaRPr lang="fa-IR" sz="2000" dirty="0">
              <a:cs typeface="B Roya" panose="00000400000000000000" pitchFamily="2" charset="-78"/>
            </a:endParaRPr>
          </a:p>
          <a:p>
            <a:pPr algn="r" rtl="1">
              <a:defRPr/>
            </a:pPr>
            <a:r>
              <a:rPr lang="en-US" sz="2000" dirty="0">
                <a:cs typeface="B Roya" panose="00000400000000000000" pitchFamily="2" charset="-78"/>
              </a:rPr>
              <a:t>IV access</a:t>
            </a:r>
            <a:r>
              <a:rPr lang="fa-IR" sz="2000" dirty="0">
                <a:cs typeface="B Roya" panose="00000400000000000000" pitchFamily="2" charset="-78"/>
              </a:rPr>
              <a:t> </a:t>
            </a:r>
            <a:r>
              <a:rPr lang="ar-SA" sz="2000" dirty="0">
                <a:cs typeface="B Roya" panose="00000400000000000000" pitchFamily="2" charset="-78"/>
              </a:rPr>
              <a:t>یا </a:t>
            </a:r>
            <a:r>
              <a:rPr lang="fa-IR" sz="2000" dirty="0">
                <a:cs typeface="B Roya" panose="00000400000000000000" pitchFamily="2" charset="-78"/>
              </a:rPr>
              <a:t>جایگزینها </a:t>
            </a:r>
            <a:r>
              <a:rPr lang="ar-SA" sz="2000" dirty="0">
                <a:cs typeface="B Roya" panose="00000400000000000000" pitchFamily="2" charset="-78"/>
              </a:rPr>
              <a:t>آن مثل </a:t>
            </a:r>
            <a:r>
              <a:rPr lang="en-US" sz="2000" dirty="0">
                <a:cs typeface="B Roya" panose="00000400000000000000" pitchFamily="2" charset="-78"/>
              </a:rPr>
              <a:t>IO</a:t>
            </a:r>
            <a:r>
              <a:rPr lang="ar-SA" sz="2000" dirty="0">
                <a:cs typeface="B Roya" panose="00000400000000000000" pitchFamily="2" charset="-78"/>
              </a:rPr>
              <a:t> یا </a:t>
            </a:r>
            <a:r>
              <a:rPr lang="en-US" sz="2000" dirty="0">
                <a:cs typeface="B Roya" panose="00000400000000000000" pitchFamily="2" charset="-78"/>
              </a:rPr>
              <a:t>ET</a:t>
            </a:r>
          </a:p>
          <a:p>
            <a:pPr algn="r" rtl="1">
              <a:defRPr/>
            </a:pPr>
            <a:r>
              <a:rPr lang="ar-SA" sz="2000" dirty="0">
                <a:cs typeface="B Roya" panose="00000400000000000000" pitchFamily="2" charset="-78"/>
              </a:rPr>
              <a:t>اپی نفری</a:t>
            </a:r>
            <a:r>
              <a:rPr lang="fa-IR" sz="2000" dirty="0">
                <a:cs typeface="B Roya" panose="00000400000000000000" pitchFamily="2" charset="-78"/>
              </a:rPr>
              <a:t>ن؟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365760"/>
            <a:ext cx="9067800" cy="1234440"/>
          </a:xfrm>
        </p:spPr>
        <p:txBody>
          <a:bodyPr/>
          <a:lstStyle/>
          <a:p>
            <a:pPr algn="ctr" rtl="1"/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تغییرات عمده در اقدامات </a:t>
            </a: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پیشرفته</a:t>
            </a:r>
            <a:r>
              <a:rPr lang="en-US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 </a:t>
            </a: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حیات(</a:t>
            </a:r>
            <a:r>
              <a:rPr lang="en-US" sz="2000" b="1" dirty="0">
                <a:solidFill>
                  <a:schemeClr val="tx1"/>
                </a:solidFill>
                <a:cs typeface="B Titr" panose="00000700000000000000" pitchFamily="2" charset="-78"/>
              </a:rPr>
              <a:t>ACLS</a:t>
            </a:r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)</a:t>
            </a:r>
          </a:p>
        </p:txBody>
      </p:sp>
      <p:sp>
        <p:nvSpPr>
          <p:cNvPr id="246787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1752600"/>
            <a:ext cx="7520940" cy="4800600"/>
          </a:xfrm>
        </p:spPr>
        <p:txBody>
          <a:bodyPr>
            <a:noAutofit/>
          </a:bodyPr>
          <a:lstStyle/>
          <a:p>
            <a:pPr marL="457200" indent="-457200" algn="r" rtl="1">
              <a:buFont typeface="Wingdings" pitchFamily="2" charset="2"/>
              <a:buChar char="ü"/>
            </a:pPr>
            <a:r>
              <a:rPr lang="fa-IR" sz="2000" dirty="0">
                <a:cs typeface="B Roya" panose="00000400000000000000" pitchFamily="2" charset="-78"/>
              </a:rPr>
              <a:t>انجام احیاء قلبی – ریوی قبل از </a:t>
            </a:r>
            <a:r>
              <a:rPr lang="fa-IR" sz="2000" dirty="0" err="1">
                <a:cs typeface="B Roya" panose="00000400000000000000" pitchFamily="2" charset="-78"/>
              </a:rPr>
              <a:t>دفیبریلاسیون</a:t>
            </a:r>
            <a:endParaRPr lang="fa-IR" sz="2000" dirty="0">
              <a:cs typeface="B Roya" panose="00000400000000000000" pitchFamily="2" charset="-78"/>
            </a:endParaRPr>
          </a:p>
          <a:p>
            <a:pPr marL="457200" indent="-457200" algn="r" rtl="1">
              <a:buFont typeface="Wingdings" pitchFamily="2" charset="2"/>
              <a:buChar char="ü"/>
            </a:pPr>
            <a:r>
              <a:rPr lang="fa-IR" sz="2000" dirty="0">
                <a:cs typeface="B Roya" panose="00000400000000000000" pitchFamily="2" charset="-78"/>
              </a:rPr>
              <a:t>ایست قلبی شاهد در خارج از بیمارستان </a:t>
            </a:r>
          </a:p>
          <a:p>
            <a:pPr marL="457200" indent="-457200" algn="r" rtl="1">
              <a:buFont typeface="Wingdings" pitchFamily="2" charset="2"/>
              <a:buChar char="ü"/>
            </a:pPr>
            <a:r>
              <a:rPr lang="fa-IR" sz="2000" dirty="0">
                <a:cs typeface="B Roya" panose="00000400000000000000" pitchFamily="2" charset="-78"/>
              </a:rPr>
              <a:t>انجام دفیبریلاسیون توسط احیاگران حرفه ای به محض امکان </a:t>
            </a:r>
          </a:p>
          <a:p>
            <a:pPr marL="457200" indent="-457200" algn="r" rtl="1">
              <a:buFont typeface="Wingdings" pitchFamily="2" charset="2"/>
              <a:buChar char="ü"/>
            </a:pPr>
            <a:r>
              <a:rPr lang="fa-IR" sz="2000" dirty="0">
                <a:cs typeface="B Roya" panose="00000400000000000000" pitchFamily="2" charset="-78"/>
              </a:rPr>
              <a:t>انجام دفیبریلاسیون سریع</a:t>
            </a:r>
          </a:p>
        </p:txBody>
      </p:sp>
    </p:spTree>
    <p:extLst>
      <p:ext uri="{BB962C8B-B14F-4D97-AF65-F5344CB8AC3E}">
        <p14:creationId xmlns:p14="http://schemas.microsoft.com/office/powerpoint/2010/main" val="33666712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6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6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6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6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6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6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6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6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6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467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67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67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787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a-IR" sz="2000" dirty="0" smtClean="0">
                <a:cs typeface="B Titr" panose="00000700000000000000" pitchFamily="2" charset="-78"/>
              </a:rPr>
              <a:t>شوک</a:t>
            </a:r>
          </a:p>
        </p:txBody>
      </p:sp>
      <p:sp>
        <p:nvSpPr>
          <p:cNvPr id="193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447800"/>
            <a:ext cx="7772400" cy="4152900"/>
          </a:xfrm>
        </p:spPr>
        <p:txBody>
          <a:bodyPr/>
          <a:lstStyle/>
          <a:p>
            <a:pPr marL="0" indent="0" algn="r" rtl="1">
              <a:lnSpc>
                <a:spcPct val="90000"/>
              </a:lnSpc>
              <a:buNone/>
              <a:defRPr/>
            </a:pPr>
            <a:r>
              <a:rPr lang="fa-IR" sz="1800" dirty="0">
                <a:solidFill>
                  <a:srgbClr val="FF0000"/>
                </a:solidFill>
                <a:cs typeface="B Roya" panose="00000400000000000000" pitchFamily="2" charset="-78"/>
              </a:rPr>
              <a:t>بزرگسالان</a:t>
            </a:r>
          </a:p>
          <a:p>
            <a:pPr lvl="1" algn="r" rtl="1">
              <a:lnSpc>
                <a:spcPct val="90000"/>
              </a:lnSpc>
              <a:defRPr/>
            </a:pPr>
            <a:r>
              <a:rPr lang="fa-IR" sz="1800" dirty="0">
                <a:cs typeface="B Roya" panose="00000400000000000000" pitchFamily="2" charset="-78"/>
              </a:rPr>
              <a:t>دستگاه دفیبریلاتور مونوفازیک</a:t>
            </a:r>
          </a:p>
          <a:p>
            <a:pPr lvl="2" algn="r" rtl="1">
              <a:lnSpc>
                <a:spcPct val="90000"/>
              </a:lnSpc>
              <a:defRPr/>
            </a:pPr>
            <a:r>
              <a:rPr lang="fa-IR" sz="1800" dirty="0">
                <a:cs typeface="B Roya" panose="00000400000000000000" pitchFamily="2" charset="-78"/>
              </a:rPr>
              <a:t> </a:t>
            </a:r>
            <a:r>
              <a:rPr lang="en-US" sz="1800" dirty="0">
                <a:cs typeface="B Roya" panose="00000400000000000000" pitchFamily="2" charset="-78"/>
              </a:rPr>
              <a:t>360 J</a:t>
            </a:r>
            <a:endParaRPr lang="fa-IR" sz="1800" dirty="0">
              <a:cs typeface="B Roya" panose="00000400000000000000" pitchFamily="2" charset="-78"/>
            </a:endParaRPr>
          </a:p>
          <a:p>
            <a:pPr lvl="1" algn="r" rtl="1">
              <a:lnSpc>
                <a:spcPct val="90000"/>
              </a:lnSpc>
              <a:defRPr/>
            </a:pPr>
            <a:r>
              <a:rPr lang="fa-IR" sz="1800" dirty="0">
                <a:cs typeface="B Roya" panose="00000400000000000000" pitchFamily="2" charset="-78"/>
              </a:rPr>
              <a:t>دستگاه دفیبریلاتور بای فازیک</a:t>
            </a:r>
          </a:p>
          <a:p>
            <a:pPr lvl="2" algn="r" rtl="1">
              <a:lnSpc>
                <a:spcPct val="90000"/>
              </a:lnSpc>
              <a:defRPr/>
            </a:pPr>
            <a:r>
              <a:rPr lang="fa-IR" sz="1800" dirty="0">
                <a:cs typeface="B Roya" panose="00000400000000000000" pitchFamily="2" charset="-78"/>
              </a:rPr>
              <a:t>با توجه به توصیه دستگاه </a:t>
            </a:r>
          </a:p>
          <a:p>
            <a:pPr lvl="3" algn="r" rtl="1">
              <a:lnSpc>
                <a:spcPct val="90000"/>
              </a:lnSpc>
              <a:defRPr/>
            </a:pPr>
            <a:r>
              <a:rPr lang="fa-IR" sz="1800" dirty="0">
                <a:cs typeface="B Roya" panose="00000400000000000000" pitchFamily="2" charset="-78"/>
              </a:rPr>
              <a:t>به طور معمول بین </a:t>
            </a:r>
            <a:r>
              <a:rPr lang="en-US" sz="1800" dirty="0">
                <a:cs typeface="B Roya" panose="00000400000000000000" pitchFamily="2" charset="-78"/>
              </a:rPr>
              <a:t>120-200 J</a:t>
            </a:r>
          </a:p>
          <a:p>
            <a:pPr lvl="2" algn="r" rtl="1">
              <a:lnSpc>
                <a:spcPct val="90000"/>
              </a:lnSpc>
              <a:defRPr/>
            </a:pPr>
            <a:r>
              <a:rPr lang="fa-IR" sz="1800" dirty="0">
                <a:cs typeface="B Roya" panose="00000400000000000000" pitchFamily="2" charset="-78"/>
              </a:rPr>
              <a:t>در صورتیکه اطلاعاتی وجود ندارد: </a:t>
            </a:r>
            <a:r>
              <a:rPr lang="en-US" sz="1800" dirty="0">
                <a:cs typeface="B Roya" panose="00000400000000000000" pitchFamily="2" charset="-78"/>
              </a:rPr>
              <a:t>200 J</a:t>
            </a:r>
            <a:endParaRPr lang="fa-IR" sz="1800" dirty="0">
              <a:cs typeface="B Roya" panose="00000400000000000000" pitchFamily="2" charset="-78"/>
            </a:endParaRPr>
          </a:p>
          <a:p>
            <a:pPr lvl="1" algn="r" rtl="1">
              <a:lnSpc>
                <a:spcPct val="90000"/>
              </a:lnSpc>
              <a:defRPr/>
            </a:pPr>
            <a:r>
              <a:rPr lang="fa-IR" sz="1800" dirty="0">
                <a:cs typeface="B Roya" panose="00000400000000000000" pitchFamily="2" charset="-78"/>
              </a:rPr>
              <a:t>دستگاه </a:t>
            </a:r>
            <a:r>
              <a:rPr lang="en-US" sz="1800" dirty="0">
                <a:cs typeface="B Roya" panose="00000400000000000000" pitchFamily="2" charset="-78"/>
              </a:rPr>
              <a:t>AED </a:t>
            </a:r>
            <a:r>
              <a:rPr lang="fa-IR" sz="1800" dirty="0">
                <a:cs typeface="B Roya" panose="00000400000000000000" pitchFamily="2" charset="-78"/>
              </a:rPr>
              <a:t> </a:t>
            </a:r>
          </a:p>
          <a:p>
            <a:pPr lvl="2" algn="r" rtl="1">
              <a:lnSpc>
                <a:spcPct val="90000"/>
              </a:lnSpc>
              <a:defRPr/>
            </a:pPr>
            <a:r>
              <a:rPr lang="fa-IR" sz="1800" dirty="0">
                <a:cs typeface="B Roya" panose="00000400000000000000" pitchFamily="2" charset="-78"/>
              </a:rPr>
              <a:t>خود دستگاه تنظیم خواهد نمود.</a:t>
            </a:r>
          </a:p>
        </p:txBody>
      </p:sp>
      <p:pic>
        <p:nvPicPr>
          <p:cNvPr id="16388" name="Picture 4" descr="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066800"/>
            <a:ext cx="3048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a-IR" sz="2000" dirty="0" smtClean="0">
                <a:cs typeface="B Titr" panose="00000700000000000000" pitchFamily="2" charset="-78"/>
              </a:rPr>
              <a:t>شوک</a:t>
            </a:r>
            <a:endParaRPr lang="en-US" sz="2000" dirty="0" smtClean="0">
              <a:cs typeface="B Titr" panose="00000700000000000000" pitchFamily="2" charset="-78"/>
            </a:endParaRPr>
          </a:p>
        </p:txBody>
      </p:sp>
      <p:sp>
        <p:nvSpPr>
          <p:cNvPr id="163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  <a:defRPr/>
            </a:pPr>
            <a:r>
              <a:rPr lang="fa-IR" sz="2000" dirty="0">
                <a:solidFill>
                  <a:srgbClr val="FF0000"/>
                </a:solidFill>
                <a:cs typeface="B Roya" panose="00000400000000000000" pitchFamily="2" charset="-78"/>
              </a:rPr>
              <a:t>کودکان</a:t>
            </a:r>
          </a:p>
          <a:p>
            <a:pPr lvl="1" algn="r" rtl="1">
              <a:defRPr/>
            </a:pPr>
            <a:r>
              <a:rPr lang="fa-IR" sz="2000" dirty="0">
                <a:cs typeface="B Roya" panose="00000400000000000000" pitchFamily="2" charset="-78"/>
              </a:rPr>
              <a:t>در شوک اول </a:t>
            </a:r>
          </a:p>
          <a:p>
            <a:pPr lvl="2" algn="r" rtl="1">
              <a:defRPr/>
            </a:pPr>
            <a:r>
              <a:rPr lang="en-US" sz="2000" dirty="0">
                <a:cs typeface="B Roya" panose="00000400000000000000" pitchFamily="2" charset="-78"/>
              </a:rPr>
              <a:t> 2 J/kg</a:t>
            </a:r>
            <a:r>
              <a:rPr lang="fa-IR" sz="2000" dirty="0">
                <a:cs typeface="B Roya" panose="00000400000000000000" pitchFamily="2" charset="-78"/>
              </a:rPr>
              <a:t> </a:t>
            </a:r>
          </a:p>
          <a:p>
            <a:pPr lvl="1" algn="r" rtl="1">
              <a:defRPr/>
            </a:pPr>
            <a:r>
              <a:rPr lang="fa-IR" sz="2000" dirty="0">
                <a:cs typeface="B Roya" panose="00000400000000000000" pitchFamily="2" charset="-78"/>
              </a:rPr>
              <a:t>شوکهای بعدی </a:t>
            </a:r>
          </a:p>
          <a:p>
            <a:pPr lvl="2" algn="r" rtl="1">
              <a:defRPr/>
            </a:pPr>
            <a:r>
              <a:rPr lang="en-US" sz="2000" dirty="0">
                <a:cs typeface="B Roya" panose="00000400000000000000" pitchFamily="2" charset="-78"/>
              </a:rPr>
              <a:t>4 J/kg</a:t>
            </a:r>
            <a:endParaRPr lang="fa-IR" sz="2000" dirty="0">
              <a:cs typeface="B Roya" panose="00000400000000000000" pitchFamily="2" charset="-78"/>
            </a:endParaRPr>
          </a:p>
          <a:p>
            <a:pPr lvl="1" algn="r" rtl="1">
              <a:defRPr/>
            </a:pPr>
            <a:r>
              <a:rPr lang="fa-IR" sz="2000" dirty="0">
                <a:cs typeface="B Roya" panose="00000400000000000000" pitchFamily="2" charset="-78"/>
              </a:rPr>
              <a:t>در صورت استفاده از هر دو نوع دستگاه دفیبریلاتور مونوفازیک و بای فازیک </a:t>
            </a:r>
            <a:endParaRPr lang="en-US" sz="2000" dirty="0">
              <a:cs typeface="B Roya" panose="00000400000000000000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2000" dirty="0" smtClean="0">
                <a:cs typeface="B Titr" panose="00000700000000000000" pitchFamily="2" charset="-78"/>
              </a:rPr>
              <a:t>نکته</a:t>
            </a:r>
            <a:endParaRPr lang="en-US" sz="2000" dirty="0" smtClean="0">
              <a:cs typeface="B Titr" panose="00000700000000000000" pitchFamily="2" charset="-78"/>
            </a:endParaRP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 rtl="1" eaLnBrk="1" hangingPunct="1">
              <a:buNone/>
              <a:defRPr/>
            </a:pPr>
            <a:r>
              <a:rPr lang="fa-IR" sz="2000" dirty="0" smtClean="0">
                <a:cs typeface="B Roya" panose="00000400000000000000" pitchFamily="2" charset="-78"/>
              </a:rPr>
              <a:t>    تاخیر </a:t>
            </a:r>
            <a:r>
              <a:rPr lang="fa-IR" sz="2000" dirty="0" smtClean="0">
                <a:cs typeface="B Roya" panose="00000400000000000000" pitchFamily="2" charset="-78"/>
              </a:rPr>
              <a:t>زمانی در شروع </a:t>
            </a:r>
            <a:r>
              <a:rPr lang="en-US" sz="2000" dirty="0" smtClean="0">
                <a:cs typeface="B Roya" panose="00000400000000000000" pitchFamily="2" charset="-78"/>
              </a:rPr>
              <a:t>chest compression</a:t>
            </a:r>
          </a:p>
          <a:p>
            <a:pPr lvl="1" algn="r" rtl="1" eaLnBrk="1" hangingPunct="1">
              <a:defRPr/>
            </a:pPr>
            <a:r>
              <a:rPr lang="fa-IR" sz="2000" dirty="0" smtClean="0">
                <a:cs typeface="B Roya" panose="00000400000000000000" pitchFamily="2" charset="-78"/>
              </a:rPr>
              <a:t>حدوداً 15 ثانیه</a:t>
            </a:r>
          </a:p>
          <a:p>
            <a:pPr marL="0" indent="0" algn="r" rtl="1" eaLnBrk="1" hangingPunct="1">
              <a:buNone/>
              <a:defRPr/>
            </a:pPr>
            <a:r>
              <a:rPr lang="fa-IR" sz="2000" dirty="0" smtClean="0">
                <a:cs typeface="B Roya" panose="00000400000000000000" pitchFamily="2" charset="-78"/>
              </a:rPr>
              <a:t>    فشردن </a:t>
            </a:r>
            <a:r>
              <a:rPr lang="fa-IR" sz="2000" dirty="0" smtClean="0">
                <a:cs typeface="B Roya" panose="00000400000000000000" pitchFamily="2" charset="-78"/>
              </a:rPr>
              <a:t>مؤثر قفسه سینه</a:t>
            </a:r>
          </a:p>
          <a:p>
            <a:pPr lvl="1" algn="r" rtl="1">
              <a:lnSpc>
                <a:spcPct val="80000"/>
              </a:lnSpc>
              <a:defRPr/>
            </a:pPr>
            <a:r>
              <a:rPr lang="fa-IR" sz="2000" dirty="0" smtClean="0">
                <a:cs typeface="B Roya" panose="00000400000000000000" pitchFamily="2" charset="-78"/>
              </a:rPr>
              <a:t>فشردن کافی</a:t>
            </a:r>
          </a:p>
          <a:p>
            <a:pPr lvl="2" algn="r" rtl="1">
              <a:lnSpc>
                <a:spcPct val="80000"/>
              </a:lnSpc>
              <a:defRPr/>
            </a:pPr>
            <a:r>
              <a:rPr lang="fa-IR" sz="2000" dirty="0" smtClean="0">
                <a:cs typeface="B Roya" panose="00000400000000000000" pitchFamily="2" charset="-78"/>
              </a:rPr>
              <a:t>حداقل 5 سانتی متر</a:t>
            </a:r>
          </a:p>
          <a:p>
            <a:pPr lvl="1" algn="r" rtl="1">
              <a:lnSpc>
                <a:spcPct val="80000"/>
              </a:lnSpc>
              <a:defRPr/>
            </a:pPr>
            <a:r>
              <a:rPr lang="fa-IR" sz="2000" dirty="0" smtClean="0">
                <a:cs typeface="B Roya" panose="00000400000000000000" pitchFamily="2" charset="-78"/>
              </a:rPr>
              <a:t>فشردن سریع</a:t>
            </a:r>
          </a:p>
          <a:p>
            <a:pPr lvl="2" algn="r" rtl="1">
              <a:lnSpc>
                <a:spcPct val="80000"/>
              </a:lnSpc>
              <a:defRPr/>
            </a:pPr>
            <a:r>
              <a:rPr lang="fa-IR" sz="2000" dirty="0" smtClean="0">
                <a:cs typeface="B Roya" panose="00000400000000000000" pitchFamily="2" charset="-78"/>
              </a:rPr>
              <a:t>با سرعت حدود 100 بار در دقیقه</a:t>
            </a:r>
          </a:p>
          <a:p>
            <a:pPr lvl="1" algn="r" rtl="1">
              <a:lnSpc>
                <a:spcPct val="80000"/>
              </a:lnSpc>
              <a:defRPr/>
            </a:pPr>
            <a:r>
              <a:rPr lang="fa-IR" sz="2000" dirty="0" smtClean="0">
                <a:cs typeface="B Roya" panose="00000400000000000000" pitchFamily="2" charset="-78"/>
              </a:rPr>
              <a:t>اجازه باز شدن مجدد قفسه سینه پس از هر فشردن</a:t>
            </a:r>
          </a:p>
          <a:p>
            <a:pPr lvl="1" algn="r" rtl="1">
              <a:lnSpc>
                <a:spcPct val="80000"/>
              </a:lnSpc>
              <a:defRPr/>
            </a:pPr>
            <a:r>
              <a:rPr lang="fa-IR" sz="2000" dirty="0" smtClean="0">
                <a:cs typeface="B Roya" panose="00000400000000000000" pitchFamily="2" charset="-78"/>
              </a:rPr>
              <a:t>دادن زمان مساوی به هر فشردن و برداشتن فشار</a:t>
            </a:r>
          </a:p>
          <a:p>
            <a:pPr lvl="1" algn="r" rtl="1">
              <a:lnSpc>
                <a:spcPct val="80000"/>
              </a:lnSpc>
              <a:defRPr/>
            </a:pPr>
            <a:r>
              <a:rPr lang="fa-IR" sz="2000" dirty="0" smtClean="0">
                <a:cs typeface="B Roya" panose="00000400000000000000" pitchFamily="2" charset="-78"/>
              </a:rPr>
              <a:t>حداقل انقطاع درفشردن قفسه سینه </a:t>
            </a:r>
            <a:endParaRPr lang="en-US" sz="2000" dirty="0" smtClean="0">
              <a:solidFill>
                <a:schemeClr val="bg2"/>
              </a:solidFill>
              <a:cs typeface="B Roya" panose="00000400000000000000" pitchFamily="2" charset="-78"/>
            </a:endParaRPr>
          </a:p>
          <a:p>
            <a:pPr algn="r" rtl="1" eaLnBrk="1" hangingPunct="1">
              <a:defRPr/>
            </a:pPr>
            <a:endParaRPr lang="en-US" dirty="0" smtClean="0">
              <a:cs typeface="+mj-cs"/>
            </a:endParaRPr>
          </a:p>
        </p:txBody>
      </p:sp>
      <p:pic>
        <p:nvPicPr>
          <p:cNvPr id="18436" name="Picture 4" descr="CPRCOMP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31913"/>
            <a:ext cx="4643438" cy="279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2000" dirty="0" smtClean="0">
                <a:cs typeface="B Titr" panose="00000700000000000000" pitchFamily="2" charset="-78"/>
              </a:rPr>
              <a:t>نکته: فشردن مؤثر قفسه سینه</a:t>
            </a:r>
            <a:endParaRPr lang="en-US" sz="2000" dirty="0" smtClean="0">
              <a:cs typeface="B Titr" panose="00000700000000000000" pitchFamily="2" charset="-78"/>
            </a:endParaRPr>
          </a:p>
        </p:txBody>
      </p:sp>
      <p:pic>
        <p:nvPicPr>
          <p:cNvPr id="19459" name="Content Placeholder 3" descr="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85750" y="2143125"/>
            <a:ext cx="8358188" cy="27860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2000" dirty="0" smtClean="0">
                <a:cs typeface="B Titr" panose="00000700000000000000" pitchFamily="2" charset="-78"/>
              </a:rPr>
              <a:t>تحلیل ریتم و اقدامات</a:t>
            </a:r>
            <a:endParaRPr lang="en-US" sz="2000" dirty="0" smtClean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229600" cy="4525963"/>
          </a:xfrm>
        </p:spPr>
        <p:txBody>
          <a:bodyPr/>
          <a:lstStyle/>
          <a:p>
            <a:pPr algn="r" rtl="1">
              <a:defRPr/>
            </a:pPr>
            <a:r>
              <a:rPr lang="fa-IR" sz="2000" dirty="0" smtClean="0">
                <a:cs typeface="B Roya" panose="00000400000000000000" pitchFamily="2" charset="-78"/>
              </a:rPr>
              <a:t>شروع بلافاصله فشردن قفسه سینه</a:t>
            </a:r>
          </a:p>
          <a:p>
            <a:pPr algn="r" rtl="1">
              <a:defRPr/>
            </a:pPr>
            <a:r>
              <a:rPr lang="fa-IR" sz="2000" dirty="0" smtClean="0">
                <a:cs typeface="B Roya" panose="00000400000000000000" pitchFamily="2" charset="-78"/>
              </a:rPr>
              <a:t>فشردن مؤثر قفسه سینه</a:t>
            </a:r>
          </a:p>
          <a:p>
            <a:pPr algn="r" rtl="1">
              <a:defRPr/>
            </a:pPr>
            <a:endParaRPr lang="fa-IR" dirty="0" smtClean="0">
              <a:cs typeface="+mj-cs"/>
            </a:endParaRPr>
          </a:p>
          <a:p>
            <a:pPr algn="r" rtl="1">
              <a:defRPr/>
            </a:pPr>
            <a:endParaRPr lang="en-US" dirty="0">
              <a:cs typeface="+mj-cs"/>
            </a:endParaRPr>
          </a:p>
        </p:txBody>
      </p:sp>
      <p:pic>
        <p:nvPicPr>
          <p:cNvPr id="20484" name="Content Placeholder 3" descr="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2928938"/>
            <a:ext cx="8618538" cy="28575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2000" dirty="0" smtClean="0">
                <a:cs typeface="B Titr" panose="00000700000000000000" pitchFamily="2" charset="-78"/>
              </a:rPr>
              <a:t>فشردن مؤثر قفسه سینه</a:t>
            </a:r>
            <a:endParaRPr lang="en-US" sz="2000" dirty="0" smtClean="0">
              <a:cs typeface="B Titr" panose="00000700000000000000" pitchFamily="2" charset="-78"/>
            </a:endParaRPr>
          </a:p>
        </p:txBody>
      </p:sp>
      <p:pic>
        <p:nvPicPr>
          <p:cNvPr id="21507" name="Content Placeholder 3" descr="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2875" y="1928813"/>
            <a:ext cx="8810625" cy="29289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2000" dirty="0" smtClean="0">
                <a:cs typeface="B Titr" panose="00000700000000000000" pitchFamily="2" charset="-78"/>
              </a:rPr>
              <a:t>نکته</a:t>
            </a:r>
            <a:endParaRPr lang="en-US" sz="2000" dirty="0" smtClean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defRPr/>
            </a:pPr>
            <a:r>
              <a:rPr lang="fa-IR" sz="2000" dirty="0" smtClean="0">
                <a:cs typeface="B Roya" panose="00000400000000000000" pitchFamily="2" charset="-78"/>
              </a:rPr>
              <a:t>وقفه در </a:t>
            </a:r>
            <a:r>
              <a:rPr lang="en-US" sz="2000" dirty="0" smtClean="0">
                <a:cs typeface="B Roya" panose="00000400000000000000" pitchFamily="2" charset="-78"/>
              </a:rPr>
              <a:t>chest compression</a:t>
            </a:r>
            <a:endParaRPr lang="fa-IR" sz="2000" dirty="0" smtClean="0">
              <a:cs typeface="B Roya" panose="00000400000000000000" pitchFamily="2" charset="-78"/>
            </a:endParaRPr>
          </a:p>
          <a:p>
            <a:pPr lvl="1" algn="r" rtl="1">
              <a:defRPr/>
            </a:pPr>
            <a:r>
              <a:rPr lang="fa-IR" sz="2000" dirty="0" smtClean="0">
                <a:cs typeface="B Roya" panose="00000400000000000000" pitchFamily="2" charset="-78"/>
              </a:rPr>
              <a:t>بعد از 1 دقیقه و 10 ثانیه</a:t>
            </a:r>
          </a:p>
          <a:p>
            <a:pPr algn="r" rtl="1">
              <a:defRPr/>
            </a:pPr>
            <a:r>
              <a:rPr lang="fa-IR" sz="2000" dirty="0" smtClean="0">
                <a:cs typeface="B Roya" panose="00000400000000000000" pitchFamily="2" charset="-78"/>
              </a:rPr>
              <a:t>دلایل:</a:t>
            </a:r>
          </a:p>
          <a:p>
            <a:pPr lvl="1" algn="r" rtl="1">
              <a:defRPr/>
            </a:pPr>
            <a:r>
              <a:rPr lang="fa-IR" sz="2000" dirty="0" smtClean="0">
                <a:cs typeface="B Roya" panose="00000400000000000000" pitchFamily="2" charset="-78"/>
              </a:rPr>
              <a:t>محیط ناامن، تکان خوردن بیمار، انجام ونتیلاسیون؟؟</a:t>
            </a:r>
            <a:endParaRPr lang="en-US" sz="2000" dirty="0">
              <a:cs typeface="B Roya" panose="00000400000000000000" pitchFamily="2" charset="-78"/>
            </a:endParaRPr>
          </a:p>
        </p:txBody>
      </p:sp>
      <p:pic>
        <p:nvPicPr>
          <p:cNvPr id="22532" name="Content Placeholder 3" descr="9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5" y="3929063"/>
            <a:ext cx="8858250" cy="29289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2000" dirty="0" smtClean="0">
                <a:cs typeface="B Titr" panose="00000700000000000000" pitchFamily="2" charset="-78"/>
              </a:rPr>
              <a:t>آنالیز سوم</a:t>
            </a:r>
            <a:endParaRPr lang="en-US" sz="2000" dirty="0" smtClean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defRPr/>
            </a:pPr>
            <a:r>
              <a:rPr lang="fa-IR" sz="2000" dirty="0" smtClean="0">
                <a:cs typeface="B Roya" panose="00000400000000000000" pitchFamily="2" charset="-78"/>
              </a:rPr>
              <a:t>ریتم تورساددپوینت</a:t>
            </a:r>
          </a:p>
          <a:p>
            <a:pPr algn="r" rtl="1">
              <a:defRPr/>
            </a:pPr>
            <a:r>
              <a:rPr lang="fa-IR" sz="2000" dirty="0" smtClean="0">
                <a:cs typeface="B Roya" panose="00000400000000000000" pitchFamily="2" charset="-78"/>
              </a:rPr>
              <a:t>درمان همانند </a:t>
            </a:r>
            <a:r>
              <a:rPr lang="en-US" sz="2000" b="1" i="1" dirty="0" smtClean="0">
                <a:solidFill>
                  <a:srgbClr val="FF6600"/>
                </a:solidFill>
                <a:latin typeface="Times New Roman" pitchFamily="18" charset="0"/>
                <a:cs typeface="B Roya" panose="00000400000000000000" pitchFamily="2" charset="-78"/>
              </a:rPr>
              <a:t>VF / </a:t>
            </a:r>
            <a:r>
              <a:rPr lang="en-US" sz="2000" b="1" i="1" dirty="0" err="1" smtClean="0">
                <a:solidFill>
                  <a:srgbClr val="FF6600"/>
                </a:solidFill>
                <a:latin typeface="Times New Roman" pitchFamily="18" charset="0"/>
                <a:cs typeface="B Roya" panose="00000400000000000000" pitchFamily="2" charset="-78"/>
              </a:rPr>
              <a:t>Pulseless</a:t>
            </a:r>
            <a:r>
              <a:rPr lang="en-US" sz="2000" b="1" i="1" dirty="0" smtClean="0">
                <a:solidFill>
                  <a:srgbClr val="FF6600"/>
                </a:solidFill>
                <a:latin typeface="Times New Roman" pitchFamily="18" charset="0"/>
                <a:cs typeface="B Roya" panose="00000400000000000000" pitchFamily="2" charset="-78"/>
              </a:rPr>
              <a:t> VT</a:t>
            </a:r>
          </a:p>
          <a:p>
            <a:pPr algn="r" rtl="1">
              <a:defRPr/>
            </a:pPr>
            <a:endParaRPr lang="en-US" sz="2000" dirty="0">
              <a:cs typeface="B Roya" panose="00000400000000000000" pitchFamily="2" charset="-78"/>
            </a:endParaRPr>
          </a:p>
        </p:txBody>
      </p:sp>
      <p:pic>
        <p:nvPicPr>
          <p:cNvPr id="23556" name="Content Placeholder 3" descr="1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163" y="3143250"/>
            <a:ext cx="8716962" cy="29289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2000" dirty="0" err="1" smtClean="0">
                <a:cs typeface="B Titr" panose="00000700000000000000" pitchFamily="2" charset="-78"/>
              </a:rPr>
              <a:t>تحلیل:بعد</a:t>
            </a:r>
            <a:r>
              <a:rPr lang="fa-IR" sz="2000" dirty="0" smtClean="0">
                <a:cs typeface="B Titr" panose="00000700000000000000" pitchFamily="2" charset="-78"/>
              </a:rPr>
              <a:t> از شوک سوم</a:t>
            </a:r>
            <a:endParaRPr lang="en-US" sz="2000" dirty="0" smtClean="0">
              <a:cs typeface="B Titr" panose="00000700000000000000" pitchFamily="2" charset="-78"/>
            </a:endParaRP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smtClean="0"/>
          </a:p>
        </p:txBody>
      </p:sp>
      <p:pic>
        <p:nvPicPr>
          <p:cNvPr id="25604" name="Content Placeholder 3" descr="1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260475"/>
            <a:ext cx="8501063" cy="28114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25605" name="Content Placeholder 3" descr="13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4071938"/>
            <a:ext cx="8539163" cy="27860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a-IR" sz="2000" dirty="0" smtClean="0">
                <a:cs typeface="B Titr" panose="00000700000000000000" pitchFamily="2" charset="-78"/>
              </a:rPr>
              <a:t>آنالیز چهارم</a:t>
            </a:r>
            <a:endParaRPr lang="en-US" sz="2000" dirty="0" smtClean="0">
              <a:cs typeface="B Titr" panose="00000700000000000000" pitchFamily="2" charset="-78"/>
            </a:endParaRPr>
          </a:p>
        </p:txBody>
      </p:sp>
      <p:sp>
        <p:nvSpPr>
          <p:cNvPr id="524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r" rtl="1">
              <a:defRPr/>
            </a:pPr>
            <a:r>
              <a:rPr lang="fa-IR" sz="2000" dirty="0" smtClean="0">
                <a:cs typeface="B Roya" panose="00000400000000000000" pitchFamily="2" charset="-78"/>
              </a:rPr>
              <a:t>شوک توصیه نمی شود </a:t>
            </a:r>
          </a:p>
          <a:p>
            <a:pPr lvl="1" algn="r" rtl="1">
              <a:defRPr/>
            </a:pPr>
            <a:r>
              <a:rPr lang="fa-IR" sz="2000" dirty="0" smtClean="0">
                <a:cs typeface="B Roya" panose="00000400000000000000" pitchFamily="2" charset="-78"/>
              </a:rPr>
              <a:t>چک نبض</a:t>
            </a:r>
          </a:p>
          <a:p>
            <a:pPr lvl="2" algn="r" rtl="1">
              <a:defRPr/>
            </a:pPr>
            <a:r>
              <a:rPr lang="fa-IR" sz="2000" dirty="0" smtClean="0">
                <a:cs typeface="B Roya" panose="00000400000000000000" pitchFamily="2" charset="-78"/>
              </a:rPr>
              <a:t>لمس </a:t>
            </a:r>
            <a:r>
              <a:rPr lang="fa-IR" sz="2000" dirty="0">
                <a:cs typeface="B Roya" panose="00000400000000000000" pitchFamily="2" charset="-78"/>
              </a:rPr>
              <a:t>کاروتید به مدت 10 ثانیه</a:t>
            </a:r>
          </a:p>
          <a:p>
            <a:pPr lvl="1" algn="r" rtl="1">
              <a:defRPr/>
            </a:pPr>
            <a:r>
              <a:rPr lang="fa-IR" sz="2000" dirty="0" smtClean="0">
                <a:cs typeface="B Roya" panose="00000400000000000000" pitchFamily="2" charset="-78"/>
              </a:rPr>
              <a:t>چک تنفس</a:t>
            </a:r>
            <a:endParaRPr lang="fa-IR" sz="2000" dirty="0">
              <a:cs typeface="B Roya" panose="00000400000000000000" pitchFamily="2" charset="-78"/>
            </a:endParaRPr>
          </a:p>
        </p:txBody>
      </p:sp>
      <p:pic>
        <p:nvPicPr>
          <p:cNvPr id="26628" name="Content Placeholder 3" descr="1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929062"/>
            <a:ext cx="8694737" cy="29289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64" name="Picture 4" descr="CPR+CAD+image+4x4-medi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705" y="838200"/>
            <a:ext cx="6858000" cy="594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5749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2000" dirty="0" smtClean="0">
                <a:cs typeface="B Titr" panose="00000700000000000000" pitchFamily="2" charset="-78"/>
              </a:rPr>
              <a:t>نکته</a:t>
            </a:r>
            <a:endParaRPr lang="en-US" sz="2000" dirty="0" smtClean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defRPr/>
            </a:pPr>
            <a:r>
              <a:rPr lang="fa-IR" sz="2000" dirty="0" smtClean="0">
                <a:cs typeface="B Roya" panose="00000400000000000000" pitchFamily="2" charset="-78"/>
              </a:rPr>
              <a:t>ادامه </a:t>
            </a:r>
            <a:r>
              <a:rPr lang="en-US" sz="2000" dirty="0" smtClean="0">
                <a:cs typeface="B Roya" panose="00000400000000000000" pitchFamily="2" charset="-78"/>
              </a:rPr>
              <a:t> chest compression</a:t>
            </a:r>
            <a:r>
              <a:rPr lang="fa-IR" sz="2000" dirty="0" smtClean="0">
                <a:cs typeface="B Roya" panose="00000400000000000000" pitchFamily="2" charset="-78"/>
              </a:rPr>
              <a:t> توسط تکنسین</a:t>
            </a:r>
          </a:p>
          <a:p>
            <a:pPr algn="r" rtl="1">
              <a:defRPr/>
            </a:pPr>
            <a:r>
              <a:rPr lang="fa-IR" sz="2000" dirty="0" smtClean="0">
                <a:cs typeface="B Roya" panose="00000400000000000000" pitchFamily="2" charset="-78"/>
              </a:rPr>
              <a:t>علت:</a:t>
            </a:r>
          </a:p>
          <a:p>
            <a:pPr lvl="1" algn="r" rtl="1">
              <a:defRPr/>
            </a:pPr>
            <a:r>
              <a:rPr lang="fa-IR" sz="2000" dirty="0" smtClean="0">
                <a:cs typeface="B Roya" panose="00000400000000000000" pitchFamily="2" charset="-78"/>
              </a:rPr>
              <a:t>فعالیت الکتریکی بدون نبض (</a:t>
            </a:r>
            <a:r>
              <a:rPr lang="en-US" sz="2000" dirty="0" smtClean="0">
                <a:cs typeface="B Roya" panose="00000400000000000000" pitchFamily="2" charset="-78"/>
              </a:rPr>
              <a:t>PEA</a:t>
            </a:r>
            <a:r>
              <a:rPr lang="fa-IR" sz="2000" dirty="0" smtClean="0">
                <a:cs typeface="B Roya" panose="00000400000000000000" pitchFamily="2" charset="-78"/>
              </a:rPr>
              <a:t>)</a:t>
            </a:r>
          </a:p>
          <a:p>
            <a:pPr lvl="2" algn="r" rtl="1">
              <a:defRPr/>
            </a:pPr>
            <a:r>
              <a:rPr lang="fa-IR" sz="2000" dirty="0" smtClean="0">
                <a:cs typeface="B Roya" panose="00000400000000000000" pitchFamily="2" charset="-78"/>
              </a:rPr>
              <a:t>احتمالات</a:t>
            </a:r>
            <a:endParaRPr lang="en-US" sz="2000" dirty="0" smtClean="0">
              <a:cs typeface="B Roya" panose="00000400000000000000" pitchFamily="2" charset="-78"/>
            </a:endParaRPr>
          </a:p>
          <a:p>
            <a:pPr lvl="3" algn="r" rtl="1">
              <a:defRPr/>
            </a:pPr>
            <a:r>
              <a:rPr lang="fa-IR" dirty="0" smtClean="0">
                <a:cs typeface="B Roya" panose="00000400000000000000" pitchFamily="2" charset="-78"/>
              </a:rPr>
              <a:t>آمبولی های بزرگ ریه</a:t>
            </a:r>
            <a:endParaRPr lang="en-US" dirty="0" smtClean="0">
              <a:cs typeface="B Roya" panose="00000400000000000000" pitchFamily="2" charset="-78"/>
            </a:endParaRPr>
          </a:p>
          <a:p>
            <a:pPr lvl="3" algn="r" rtl="1">
              <a:defRPr/>
            </a:pPr>
            <a:r>
              <a:rPr lang="fa-IR" dirty="0" smtClean="0">
                <a:cs typeface="B Roya" panose="00000400000000000000" pitchFamily="2" charset="-78"/>
              </a:rPr>
              <a:t>انفارکتوس قلبی وسیع</a:t>
            </a:r>
            <a:endParaRPr lang="en-US" dirty="0" smtClean="0">
              <a:cs typeface="B Roya" panose="00000400000000000000" pitchFamily="2" charset="-78"/>
            </a:endParaRPr>
          </a:p>
          <a:p>
            <a:pPr lvl="3" algn="r" rtl="1">
              <a:defRPr/>
            </a:pPr>
            <a:r>
              <a:rPr lang="en-US" dirty="0" smtClean="0">
                <a:cs typeface="B Roya" panose="00000400000000000000" pitchFamily="2" charset="-78"/>
              </a:rPr>
              <a:t>: Overdose</a:t>
            </a:r>
          </a:p>
          <a:p>
            <a:pPr lvl="4" algn="r" rtl="1">
              <a:defRPr/>
            </a:pPr>
            <a:r>
              <a:rPr lang="en-US" dirty="0" smtClean="0">
                <a:cs typeface="B Roya" panose="00000400000000000000" pitchFamily="2" charset="-78"/>
              </a:rPr>
              <a:t>– </a:t>
            </a:r>
            <a:r>
              <a:rPr lang="fa-IR" dirty="0" smtClean="0">
                <a:cs typeface="B Roya" panose="00000400000000000000" pitchFamily="2" charset="-78"/>
              </a:rPr>
              <a:t>بیکربنات، </a:t>
            </a:r>
            <a:r>
              <a:rPr lang="en-US" dirty="0" err="1" smtClean="0">
                <a:cs typeface="B Roya" panose="00000400000000000000" pitchFamily="2" charset="-78"/>
              </a:rPr>
              <a:t>Tricyclics</a:t>
            </a:r>
            <a:r>
              <a:rPr lang="en-US" dirty="0" smtClean="0">
                <a:cs typeface="B Roya" panose="00000400000000000000" pitchFamily="2" charset="-78"/>
              </a:rPr>
              <a:t> </a:t>
            </a:r>
          </a:p>
          <a:p>
            <a:pPr lvl="4" algn="r" rtl="1">
              <a:defRPr/>
            </a:pPr>
            <a:r>
              <a:rPr lang="fa-IR" dirty="0" smtClean="0">
                <a:cs typeface="B Roya" panose="00000400000000000000" pitchFamily="2" charset="-78"/>
              </a:rPr>
              <a:t>دیژیتال ها، </a:t>
            </a:r>
            <a:r>
              <a:rPr lang="en-US" dirty="0" err="1" smtClean="0">
                <a:cs typeface="B Roya" panose="00000400000000000000" pitchFamily="2" charset="-78"/>
              </a:rPr>
              <a:t>Digibin</a:t>
            </a:r>
            <a:endParaRPr lang="en-US" dirty="0" smtClean="0">
              <a:cs typeface="B Roya" panose="00000400000000000000" pitchFamily="2" charset="-78"/>
            </a:endParaRPr>
          </a:p>
          <a:p>
            <a:pPr lvl="4" algn="r" rtl="1">
              <a:defRPr/>
            </a:pPr>
            <a:r>
              <a:rPr lang="fa-IR" dirty="0" smtClean="0">
                <a:cs typeface="B Roya" panose="00000400000000000000" pitchFamily="2" charset="-78"/>
              </a:rPr>
              <a:t>بتابلوکرها، گلوکاکون</a:t>
            </a:r>
            <a:endParaRPr lang="en-US" dirty="0" smtClean="0">
              <a:cs typeface="B Roya" panose="00000400000000000000" pitchFamily="2" charset="-78"/>
            </a:endParaRPr>
          </a:p>
          <a:p>
            <a:pPr lvl="4" algn="r" rtl="1">
              <a:defRPr/>
            </a:pPr>
            <a:r>
              <a:rPr lang="fa-IR" dirty="0" smtClean="0">
                <a:cs typeface="B Roya" panose="00000400000000000000" pitchFamily="2" charset="-78"/>
              </a:rPr>
              <a:t>بلوک کننده های کانال کلسیم، کلسیم</a:t>
            </a:r>
          </a:p>
          <a:p>
            <a:pPr lvl="1" algn="r" rtl="1">
              <a:defRPr/>
            </a:pPr>
            <a:r>
              <a:rPr lang="fa-IR" sz="2000" dirty="0" smtClean="0">
                <a:cs typeface="B Roya" panose="00000400000000000000" pitchFamily="2" charset="-78"/>
              </a:rPr>
              <a:t>عدم شناسایی نبض توسط تکنسین</a:t>
            </a:r>
            <a:endParaRPr lang="en-US" sz="2000" dirty="0">
              <a:cs typeface="B Roya" panose="00000400000000000000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2000" dirty="0" smtClean="0">
                <a:cs typeface="B Titr" panose="00000700000000000000" pitchFamily="2" charset="-78"/>
              </a:rPr>
              <a:t>آنالیز پنجم</a:t>
            </a:r>
            <a:endParaRPr lang="en-US" sz="2000" dirty="0" smtClean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buFont typeface="Wingdings" panose="05000000000000000000" pitchFamily="2" charset="2"/>
              <a:buChar char="Ø"/>
              <a:defRPr/>
            </a:pPr>
            <a:r>
              <a:rPr lang="fa-IR" sz="2000" dirty="0" smtClean="0">
                <a:cs typeface="B Roya" panose="00000400000000000000" pitchFamily="2" charset="-78"/>
              </a:rPr>
              <a:t>شوک توصیه نمی شود</a:t>
            </a:r>
          </a:p>
          <a:p>
            <a:pPr algn="r" rtl="1">
              <a:buFont typeface="Wingdings" panose="05000000000000000000" pitchFamily="2" charset="2"/>
              <a:buChar char="Ø"/>
              <a:defRPr/>
            </a:pPr>
            <a:r>
              <a:rPr lang="fa-IR" sz="2000" dirty="0" smtClean="0">
                <a:cs typeface="B Roya" panose="00000400000000000000" pitchFamily="2" charset="-78"/>
              </a:rPr>
              <a:t>ریتم سینوسی</a:t>
            </a:r>
          </a:p>
          <a:p>
            <a:pPr algn="r" rtl="1">
              <a:defRPr/>
            </a:pPr>
            <a:endParaRPr lang="en-US" dirty="0">
              <a:cs typeface="+mj-cs"/>
            </a:endParaRPr>
          </a:p>
        </p:txBody>
      </p:sp>
      <p:pic>
        <p:nvPicPr>
          <p:cNvPr id="28676" name="Content Placeholder 3" descr="15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3071813"/>
            <a:ext cx="8666162" cy="28575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2000" dirty="0" smtClean="0">
                <a:cs typeface="B Titr" panose="00000700000000000000" pitchFamily="2" charset="-78"/>
              </a:rPr>
              <a:t>نکته</a:t>
            </a:r>
            <a:endParaRPr lang="en-US" sz="2000" dirty="0" smtClean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defRPr/>
            </a:pPr>
            <a:r>
              <a:rPr lang="fa-IR" sz="2000" dirty="0" smtClean="0">
                <a:cs typeface="B Roya" panose="00000400000000000000" pitchFamily="2" charset="-78"/>
              </a:rPr>
              <a:t>توصیه به </a:t>
            </a:r>
            <a:r>
              <a:rPr lang="fa-IR" sz="2000" b="1" dirty="0" smtClean="0">
                <a:solidFill>
                  <a:srgbClr val="FF0000"/>
                </a:solidFill>
                <a:cs typeface="B Roya" panose="00000400000000000000" pitchFamily="2" charset="-78"/>
              </a:rPr>
              <a:t>انجام </a:t>
            </a:r>
            <a:r>
              <a:rPr lang="en-US" sz="2000" b="1" dirty="0" smtClean="0">
                <a:solidFill>
                  <a:srgbClr val="FF0000"/>
                </a:solidFill>
                <a:cs typeface="B Roya" panose="00000400000000000000" pitchFamily="2" charset="-78"/>
              </a:rPr>
              <a:t>chest compression</a:t>
            </a:r>
            <a:r>
              <a:rPr lang="fa-IR" sz="2000" dirty="0" smtClean="0">
                <a:cs typeface="B Roya" panose="00000400000000000000" pitchFamily="2" charset="-78"/>
              </a:rPr>
              <a:t> در زمان شک به وجود یا عدم وجود نبض توسط احیاگر </a:t>
            </a:r>
            <a:endParaRPr lang="en-US" sz="2000" dirty="0">
              <a:cs typeface="B Roya" panose="00000400000000000000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2000" dirty="0" smtClean="0">
                <a:cs typeface="B Titr" panose="00000700000000000000" pitchFamily="2" charset="-78"/>
              </a:rPr>
              <a:t>آنالیز ششم</a:t>
            </a:r>
            <a:endParaRPr lang="en-US" sz="2000" dirty="0" smtClean="0">
              <a:cs typeface="B Titr" panose="00000700000000000000" pitchFamily="2" charset="-78"/>
            </a:endParaRPr>
          </a:p>
        </p:txBody>
      </p:sp>
      <p:pic>
        <p:nvPicPr>
          <p:cNvPr id="30723" name="Content Placeholder 3" descr="1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87338" y="2143125"/>
            <a:ext cx="8642350" cy="28575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2000" dirty="0" smtClean="0">
                <a:cs typeface="B Titr" panose="00000700000000000000" pitchFamily="2" charset="-78"/>
              </a:rPr>
              <a:t>توضیحات و ملاحظات فوريت</a:t>
            </a:r>
            <a:endParaRPr lang="en-US" sz="2000" dirty="0" smtClean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buFont typeface="Wingdings" panose="05000000000000000000" pitchFamily="2" charset="2"/>
              <a:buChar char="Ø"/>
              <a:defRPr/>
            </a:pPr>
            <a:r>
              <a:rPr lang="fa-IR" sz="2000" dirty="0" smtClean="0">
                <a:cs typeface="B Roya" panose="00000400000000000000" pitchFamily="2" charset="-78"/>
              </a:rPr>
              <a:t>بعد از تایید ایست قلبی بلافاصله </a:t>
            </a:r>
            <a:r>
              <a:rPr lang="en-US" sz="2000" dirty="0" err="1" smtClean="0">
                <a:cs typeface="B Roya" panose="00000400000000000000" pitchFamily="2" charset="-78"/>
              </a:rPr>
              <a:t>cpr</a:t>
            </a:r>
            <a:r>
              <a:rPr lang="fa-IR" sz="2000" dirty="0" smtClean="0">
                <a:cs typeface="B Roya" panose="00000400000000000000" pitchFamily="2" charset="-78"/>
              </a:rPr>
              <a:t> شروع </a:t>
            </a:r>
            <a:r>
              <a:rPr lang="fa-IR" sz="2000" dirty="0" smtClean="0">
                <a:cs typeface="B Roya" panose="00000400000000000000" pitchFamily="2" charset="-78"/>
              </a:rPr>
              <a:t>شد. </a:t>
            </a:r>
            <a:endParaRPr lang="fa-IR" sz="2000" dirty="0" smtClean="0">
              <a:cs typeface="B Roya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Ø"/>
              <a:defRPr/>
            </a:pPr>
            <a:r>
              <a:rPr lang="fa-IR" sz="2000" dirty="0" smtClean="0">
                <a:cs typeface="B Roya" panose="00000400000000000000" pitchFamily="2" charset="-78"/>
              </a:rPr>
              <a:t>بعد از 2 دقیقه </a:t>
            </a:r>
            <a:r>
              <a:rPr lang="en-US" sz="2000" dirty="0" smtClean="0">
                <a:cs typeface="B Roya" panose="00000400000000000000" pitchFamily="2" charset="-78"/>
              </a:rPr>
              <a:t>AED</a:t>
            </a:r>
            <a:r>
              <a:rPr lang="fa-IR" sz="2000" dirty="0" smtClean="0">
                <a:cs typeface="B Roya" panose="00000400000000000000" pitchFamily="2" charset="-78"/>
              </a:rPr>
              <a:t> وصل </a:t>
            </a:r>
            <a:r>
              <a:rPr lang="fa-IR" sz="2000" dirty="0" smtClean="0">
                <a:cs typeface="B Roya" panose="00000400000000000000" pitchFamily="2" charset="-78"/>
              </a:rPr>
              <a:t>شد. </a:t>
            </a:r>
            <a:endParaRPr lang="fa-IR" sz="2000" dirty="0" smtClean="0">
              <a:cs typeface="B Roya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Ø"/>
              <a:defRPr/>
            </a:pPr>
            <a:r>
              <a:rPr lang="fa-IR" sz="2000" dirty="0" smtClean="0">
                <a:cs typeface="B Roya" panose="00000400000000000000" pitchFamily="2" charset="-78"/>
              </a:rPr>
              <a:t>بیمار </a:t>
            </a:r>
            <a:r>
              <a:rPr lang="fa-IR" sz="2000" dirty="0" err="1" smtClean="0">
                <a:cs typeface="B Roya" panose="00000400000000000000" pitchFamily="2" charset="-78"/>
              </a:rPr>
              <a:t>انتوبه</a:t>
            </a:r>
            <a:r>
              <a:rPr lang="fa-IR" sz="2000" dirty="0" smtClean="0">
                <a:cs typeface="B Roya" panose="00000400000000000000" pitchFamily="2" charset="-78"/>
              </a:rPr>
              <a:t> </a:t>
            </a:r>
            <a:r>
              <a:rPr lang="fa-IR" sz="2000" dirty="0" smtClean="0">
                <a:cs typeface="B Roya" panose="00000400000000000000" pitchFamily="2" charset="-78"/>
              </a:rPr>
              <a:t>شد.</a:t>
            </a:r>
            <a:endParaRPr lang="fa-IR" sz="2000" dirty="0" smtClean="0">
              <a:cs typeface="B Roya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Ø"/>
              <a:defRPr/>
            </a:pPr>
            <a:r>
              <a:rPr lang="fa-IR" sz="2000" dirty="0" smtClean="0">
                <a:cs typeface="B Roya" panose="00000400000000000000" pitchFamily="2" charset="-78"/>
              </a:rPr>
              <a:t>بعد از 3 شوک نبض لمس </a:t>
            </a:r>
            <a:r>
              <a:rPr lang="fa-IR" sz="2000" dirty="0" smtClean="0">
                <a:cs typeface="B Roya" panose="00000400000000000000" pitchFamily="2" charset="-78"/>
              </a:rPr>
              <a:t>شد.</a:t>
            </a:r>
            <a:endParaRPr lang="fa-IR" sz="2000" dirty="0" smtClean="0">
              <a:cs typeface="B Roya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Ø"/>
              <a:defRPr/>
            </a:pPr>
            <a:r>
              <a:rPr lang="fa-IR" sz="2000" dirty="0" smtClean="0">
                <a:cs typeface="B Roya" panose="00000400000000000000" pitchFamily="2" charset="-78"/>
              </a:rPr>
              <a:t>بیمار به داخل آمبولانس منتقل </a:t>
            </a:r>
            <a:r>
              <a:rPr lang="fa-IR" sz="2000" dirty="0" smtClean="0">
                <a:cs typeface="B Roya" panose="00000400000000000000" pitchFamily="2" charset="-78"/>
              </a:rPr>
              <a:t>شد.</a:t>
            </a:r>
            <a:endParaRPr lang="fa-IR" sz="2000" dirty="0" smtClean="0">
              <a:cs typeface="B Roya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Ø"/>
              <a:defRPr/>
            </a:pPr>
            <a:r>
              <a:rPr lang="fa-IR" sz="2000" dirty="0" smtClean="0">
                <a:cs typeface="B Roya" panose="00000400000000000000" pitchFamily="2" charset="-78"/>
              </a:rPr>
              <a:t>در مسیر تنفس برگشت</a:t>
            </a:r>
          </a:p>
          <a:p>
            <a:pPr algn="r" rtl="1">
              <a:buFont typeface="Wingdings" panose="05000000000000000000" pitchFamily="2" charset="2"/>
              <a:buChar char="Ø"/>
              <a:defRPr/>
            </a:pPr>
            <a:r>
              <a:rPr lang="fa-IR" sz="2000" dirty="0" smtClean="0">
                <a:cs typeface="B Roya" panose="00000400000000000000" pitchFamily="2" charset="-78"/>
              </a:rPr>
              <a:t>بیمار با پلک زدن خودبخودی تحویل بیمارستان </a:t>
            </a:r>
            <a:r>
              <a:rPr lang="fa-IR" sz="2000" dirty="0" smtClean="0">
                <a:cs typeface="B Roya" panose="00000400000000000000" pitchFamily="2" charset="-78"/>
              </a:rPr>
              <a:t>شد.</a:t>
            </a:r>
            <a:endParaRPr lang="en-US" sz="2000" dirty="0">
              <a:cs typeface="B Roya" panose="00000400000000000000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a-IR" sz="2000" dirty="0" smtClean="0">
                <a:cs typeface="B Titr" panose="00000700000000000000" pitchFamily="2" charset="-78"/>
              </a:rPr>
              <a:t>مراقبتهای بعد از احیاء</a:t>
            </a:r>
            <a:endParaRPr lang="en-US" sz="2000" dirty="0" smtClean="0">
              <a:cs typeface="B Titr" panose="00000700000000000000" pitchFamily="2" charset="-78"/>
            </a:endParaRPr>
          </a:p>
        </p:txBody>
      </p:sp>
      <p:sp>
        <p:nvSpPr>
          <p:cNvPr id="557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r" rtl="1"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fa-IR" sz="2000" dirty="0">
                <a:cs typeface="B Roya" panose="00000400000000000000" pitchFamily="2" charset="-78"/>
              </a:rPr>
              <a:t>انتقال بیمار به آمبولانس</a:t>
            </a:r>
          </a:p>
          <a:p>
            <a:pPr algn="r" rtl="1"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fa-IR" sz="2000" dirty="0">
                <a:cs typeface="B Roya" panose="00000400000000000000" pitchFamily="2" charset="-78"/>
              </a:rPr>
              <a:t>ارزیابی نبض بیمار هر دو دقیقه</a:t>
            </a:r>
          </a:p>
          <a:p>
            <a:pPr algn="r" rtl="1"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fa-IR" sz="2000" dirty="0">
                <a:cs typeface="B Roya" panose="00000400000000000000" pitchFamily="2" charset="-78"/>
              </a:rPr>
              <a:t>کنترل دمای بدن</a:t>
            </a:r>
          </a:p>
          <a:p>
            <a:pPr algn="r" rtl="1"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fa-IR" sz="2000" dirty="0">
                <a:cs typeface="B Roya" panose="00000400000000000000" pitchFamily="2" charset="-78"/>
              </a:rPr>
              <a:t>پیشگیری از هیپوکسی </a:t>
            </a:r>
            <a:r>
              <a:rPr lang="en-US" sz="2000" dirty="0">
                <a:cs typeface="B Roya" panose="00000400000000000000" pitchFamily="2" charset="-78"/>
              </a:rPr>
              <a:t>SPO2&gt;94%</a:t>
            </a:r>
          </a:p>
          <a:p>
            <a:pPr algn="r" rtl="1"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fa-IR" sz="2000" dirty="0">
                <a:cs typeface="B Roya" panose="00000400000000000000" pitchFamily="2" charset="-78"/>
              </a:rPr>
              <a:t>اجتناب از هیپرونتیلاسیون</a:t>
            </a:r>
          </a:p>
          <a:p>
            <a:pPr algn="r" rtl="1"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fa-IR" sz="2000" dirty="0">
                <a:cs typeface="B Roya" panose="00000400000000000000" pitchFamily="2" charset="-78"/>
              </a:rPr>
              <a:t>کنترل </a:t>
            </a:r>
            <a:r>
              <a:rPr lang="en-US" sz="2000" dirty="0">
                <a:cs typeface="B Roya" panose="00000400000000000000" pitchFamily="2" charset="-78"/>
              </a:rPr>
              <a:t>BP</a:t>
            </a:r>
            <a:r>
              <a:rPr lang="fa-IR" sz="2000" dirty="0">
                <a:cs typeface="B Roya" panose="00000400000000000000" pitchFamily="2" charset="-78"/>
              </a:rPr>
              <a:t> و در صورت نیاز تجویز مایعات</a:t>
            </a:r>
          </a:p>
          <a:p>
            <a:pPr algn="r" rtl="1"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fa-IR" sz="2000" dirty="0">
                <a:cs typeface="B Roya" panose="00000400000000000000" pitchFamily="2" charset="-78"/>
              </a:rPr>
              <a:t>انفوزیون وازوپرسور در صورت نیاز و وجود دوپامین</a:t>
            </a:r>
          </a:p>
          <a:p>
            <a:pPr algn="r" rtl="1"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fa-IR" sz="2000" dirty="0">
                <a:cs typeface="B Roya" panose="00000400000000000000" pitchFamily="2" charset="-78"/>
              </a:rPr>
              <a:t>تحویل بیمار به بیمارستان</a:t>
            </a:r>
            <a:endParaRPr lang="en-US" sz="2000" dirty="0">
              <a:cs typeface="B Roya" panose="00000400000000000000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9144000" cy="1219200"/>
          </a:xfrm>
        </p:spPr>
        <p:txBody>
          <a:bodyPr/>
          <a:lstStyle/>
          <a:p>
            <a:pPr rtl="1"/>
            <a:r>
              <a:rPr lang="fa-IR" sz="2000" dirty="0" smtClean="0">
                <a:solidFill>
                  <a:schemeClr val="tx1"/>
                </a:solidFill>
                <a:cs typeface="B Titr" panose="00000700000000000000" pitchFamily="2" charset="-78"/>
              </a:rPr>
              <a:t>فقدان نبض مرکزی </a:t>
            </a:r>
            <a:r>
              <a:rPr lang="fa-IR" sz="2000" dirty="0" err="1" smtClean="0">
                <a:solidFill>
                  <a:schemeClr val="tx1"/>
                </a:solidFill>
                <a:cs typeface="B Titr" panose="00000700000000000000" pitchFamily="2" charset="-78"/>
              </a:rPr>
              <a:t>در</a:t>
            </a:r>
            <a:r>
              <a:rPr lang="fa-IR" sz="2000" b="1" dirty="0" err="1" smtClean="0">
                <a:solidFill>
                  <a:schemeClr val="tx1"/>
                </a:solidFill>
                <a:cs typeface="B Titr" panose="00000700000000000000" pitchFamily="2" charset="-78"/>
              </a:rPr>
              <a:t>ایست</a:t>
            </a: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 قلبی</a:t>
            </a:r>
            <a:endParaRPr lang="en-US" sz="2000" b="1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sp>
        <p:nvSpPr>
          <p:cNvPr id="97283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2057400"/>
            <a:ext cx="8534400" cy="4538172"/>
          </a:xfrm>
        </p:spPr>
        <p:txBody>
          <a:bodyPr>
            <a:noAutofit/>
          </a:bodyPr>
          <a:lstStyle/>
          <a:p>
            <a:pPr lvl="1" algn="r" rtl="1">
              <a:buFont typeface="Wingdings" panose="05000000000000000000" pitchFamily="2" charset="2"/>
              <a:buChar char="q"/>
            </a:pPr>
            <a:r>
              <a:rPr lang="fa-IR" sz="2000" dirty="0">
                <a:cs typeface="B Roya" panose="00000400000000000000" pitchFamily="2" charset="-78"/>
              </a:rPr>
              <a:t>بزرگسالان: چک نبض کاروتید در عرض 10-5 </a:t>
            </a:r>
            <a:r>
              <a:rPr lang="fa-IR" sz="2000" dirty="0" smtClean="0">
                <a:cs typeface="B Roya" panose="00000400000000000000" pitchFamily="2" charset="-78"/>
              </a:rPr>
              <a:t>ثانیه</a:t>
            </a:r>
            <a:endParaRPr lang="en-US" sz="2000" dirty="0" smtClean="0">
              <a:cs typeface="B Roya" panose="00000400000000000000" pitchFamily="2" charset="-78"/>
            </a:endParaRPr>
          </a:p>
          <a:p>
            <a:pPr marL="457200" lvl="1" indent="0" algn="r" rtl="1">
              <a:buNone/>
            </a:pPr>
            <a:endParaRPr lang="fa-IR" sz="2000" dirty="0">
              <a:cs typeface="B Roya" panose="00000400000000000000" pitchFamily="2" charset="-78"/>
            </a:endParaRPr>
          </a:p>
          <a:p>
            <a:pPr lvl="1" algn="r" rtl="1">
              <a:buFont typeface="Wingdings" panose="05000000000000000000" pitchFamily="2" charset="2"/>
              <a:buChar char="q"/>
            </a:pPr>
            <a:r>
              <a:rPr lang="fa-IR" sz="2000" dirty="0">
                <a:cs typeface="B Roya" panose="00000400000000000000" pitchFamily="2" charset="-78"/>
              </a:rPr>
              <a:t>نوزادان و شیرخواران کوچک</a:t>
            </a:r>
            <a:r>
              <a:rPr lang="fa-IR" sz="2000" dirty="0">
                <a:cs typeface="B Roya" panose="00000400000000000000" pitchFamily="2" charset="-78"/>
              </a:rPr>
              <a:t>: چک </a:t>
            </a:r>
            <a:r>
              <a:rPr lang="fa-IR" sz="2000" dirty="0">
                <a:cs typeface="B Roya" panose="00000400000000000000" pitchFamily="2" charset="-78"/>
              </a:rPr>
              <a:t>نبض براکیال</a:t>
            </a:r>
            <a:r>
              <a:rPr lang="fa-IR" sz="2000" dirty="0">
                <a:cs typeface="B Roya" panose="00000400000000000000" pitchFamily="2" charset="-78"/>
              </a:rPr>
              <a:t> در عرض 10 </a:t>
            </a:r>
            <a:r>
              <a:rPr lang="fa-IR" sz="2000" dirty="0" smtClean="0">
                <a:cs typeface="B Roya" panose="00000400000000000000" pitchFamily="2" charset="-78"/>
              </a:rPr>
              <a:t>ثانیه </a:t>
            </a:r>
            <a:r>
              <a:rPr lang="fa-IR" sz="2000" dirty="0">
                <a:cs typeface="B Roya" panose="00000400000000000000" pitchFamily="2" charset="-78"/>
              </a:rPr>
              <a:t>در صورت وجود نبض در کودک تعداد نبض در </a:t>
            </a:r>
            <a:r>
              <a:rPr lang="fa-IR" sz="2000" dirty="0">
                <a:cs typeface="B Roya" panose="00000400000000000000" pitchFamily="2" charset="-78"/>
              </a:rPr>
              <a:t>1</a:t>
            </a:r>
            <a:r>
              <a:rPr lang="fa-IR" sz="2000" dirty="0" smtClean="0">
                <a:cs typeface="B Roya" panose="00000400000000000000" pitchFamily="2" charset="-78"/>
              </a:rPr>
              <a:t> دقیقه</a:t>
            </a:r>
            <a:endParaRPr lang="en-US" sz="2000" dirty="0" smtClean="0">
              <a:cs typeface="B Roya" panose="00000400000000000000" pitchFamily="2" charset="-78"/>
            </a:endParaRPr>
          </a:p>
          <a:p>
            <a:pPr marL="457200" lvl="1" indent="0" algn="r" rtl="1">
              <a:buNone/>
            </a:pPr>
            <a:endParaRPr lang="fa-IR" sz="2000" dirty="0">
              <a:cs typeface="B Roya" panose="00000400000000000000" pitchFamily="2" charset="-78"/>
            </a:endParaRPr>
          </a:p>
          <a:p>
            <a:pPr lvl="1" algn="r" rtl="1">
              <a:buFont typeface="Wingdings" panose="05000000000000000000" pitchFamily="2" charset="2"/>
              <a:buChar char="q"/>
            </a:pPr>
            <a:r>
              <a:rPr lang="fa-IR" sz="2000" dirty="0">
                <a:cs typeface="B Roya" panose="00000400000000000000" pitchFamily="2" charset="-78"/>
              </a:rPr>
              <a:t> در </a:t>
            </a:r>
            <a:r>
              <a:rPr lang="fa-IR" sz="2000" dirty="0" smtClean="0">
                <a:cs typeface="B Roya" panose="00000400000000000000" pitchFamily="2" charset="-78"/>
              </a:rPr>
              <a:t>صورتی که </a:t>
            </a:r>
            <a:r>
              <a:rPr lang="fa-IR" sz="2000" dirty="0">
                <a:cs typeface="B Roya" panose="00000400000000000000" pitchFamily="2" charset="-78"/>
              </a:rPr>
              <a:t>قابل لمس نیست، بنا بر فقدان نبض مرکزی گذاشته می شود.</a:t>
            </a:r>
          </a:p>
        </p:txBody>
      </p:sp>
    </p:spTree>
    <p:extLst>
      <p:ext uri="{BB962C8B-B14F-4D97-AF65-F5344CB8AC3E}">
        <p14:creationId xmlns:p14="http://schemas.microsoft.com/office/powerpoint/2010/main" val="118833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65760"/>
            <a:ext cx="9144000" cy="853440"/>
          </a:xfrm>
        </p:spPr>
        <p:txBody>
          <a:bodyPr/>
          <a:lstStyle/>
          <a:p>
            <a:pPr algn="ctr" rtl="1"/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اقدامات </a:t>
            </a:r>
            <a:r>
              <a:rPr lang="en-US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ACLS</a:t>
            </a:r>
            <a:endParaRPr lang="fa-IR" sz="2000" b="1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sp>
        <p:nvSpPr>
          <p:cNvPr id="10245" name="Rectangle 5"/>
          <p:cNvSpPr>
            <a:spLocks noGrp="1" noChangeArrowheads="1"/>
          </p:cNvSpPr>
          <p:nvPr>
            <p:ph idx="1"/>
          </p:nvPr>
        </p:nvSpPr>
        <p:spPr>
          <a:xfrm>
            <a:off x="304800" y="1752600"/>
            <a:ext cx="8763000" cy="4648199"/>
          </a:xfrm>
        </p:spPr>
        <p:txBody>
          <a:bodyPr>
            <a:noAutofit/>
          </a:bodyPr>
          <a:lstStyle/>
          <a:p>
            <a:pPr lvl="1" algn="r" rtl="1">
              <a:buFont typeface="Wingdings" panose="05000000000000000000" pitchFamily="2" charset="2"/>
              <a:buChar char="Ø"/>
            </a:pPr>
            <a:r>
              <a:rPr lang="fa-IR" sz="2000" dirty="0">
                <a:cs typeface="B Roya" panose="00000400000000000000" pitchFamily="2" charset="-78"/>
              </a:rPr>
              <a:t>انجام حمایتهای پایه حیات</a:t>
            </a:r>
            <a:r>
              <a:rPr lang="ar-SA" sz="2000" dirty="0">
                <a:cs typeface="B Roya" panose="00000400000000000000" pitchFamily="2" charset="-78"/>
              </a:rPr>
              <a:t> </a:t>
            </a:r>
            <a:r>
              <a:rPr lang="fa-IR" sz="2000" dirty="0">
                <a:cs typeface="B Roya" panose="00000400000000000000" pitchFamily="2" charset="-78"/>
              </a:rPr>
              <a:t>(</a:t>
            </a:r>
            <a:r>
              <a:rPr lang="en-US" sz="2000" dirty="0">
                <a:cs typeface="B Roya" panose="00000400000000000000" pitchFamily="2" charset="-78"/>
              </a:rPr>
              <a:t>BLS</a:t>
            </a:r>
            <a:r>
              <a:rPr lang="fa-IR" sz="2000" dirty="0">
                <a:cs typeface="B Roya" panose="00000400000000000000" pitchFamily="2" charset="-78"/>
              </a:rPr>
              <a:t>) </a:t>
            </a:r>
          </a:p>
          <a:p>
            <a:pPr lvl="1" algn="r" rtl="1">
              <a:buFont typeface="Wingdings" panose="05000000000000000000" pitchFamily="2" charset="2"/>
              <a:buChar char="Ø"/>
            </a:pPr>
            <a:r>
              <a:rPr lang="fa-IR" sz="2000" dirty="0">
                <a:cs typeface="B Roya" panose="00000400000000000000" pitchFamily="2" charset="-78"/>
              </a:rPr>
              <a:t>تجویز اکسیژن به محض امکان</a:t>
            </a:r>
            <a:endParaRPr lang="en-US" sz="2000" dirty="0">
              <a:cs typeface="B Roya" panose="00000400000000000000" pitchFamily="2" charset="-78"/>
            </a:endParaRPr>
          </a:p>
          <a:p>
            <a:pPr lvl="1" algn="r" rtl="1">
              <a:buFont typeface="Wingdings" panose="05000000000000000000" pitchFamily="2" charset="2"/>
              <a:buChar char="Ø"/>
            </a:pPr>
            <a:r>
              <a:rPr lang="fa-IR" sz="2000" dirty="0">
                <a:cs typeface="B Roya" panose="00000400000000000000" pitchFamily="2" charset="-78"/>
              </a:rPr>
              <a:t>اداره پیشرفته راه هوایی </a:t>
            </a:r>
          </a:p>
          <a:p>
            <a:pPr lvl="1" algn="r" rtl="1">
              <a:buFont typeface="Wingdings" panose="05000000000000000000" pitchFamily="2" charset="2"/>
              <a:buChar char="Ø"/>
            </a:pPr>
            <a:r>
              <a:rPr lang="fa-IR" sz="2000" dirty="0">
                <a:cs typeface="B Roya" panose="00000400000000000000" pitchFamily="2" charset="-78"/>
              </a:rPr>
              <a:t>اولویت دفیبریلاسیون(اتصال </a:t>
            </a:r>
            <a:r>
              <a:rPr lang="en-US" sz="2000" dirty="0">
                <a:cs typeface="B Roya" panose="00000400000000000000" pitchFamily="2" charset="-78"/>
              </a:rPr>
              <a:t>AED</a:t>
            </a:r>
            <a:r>
              <a:rPr lang="fa-IR" sz="2000" dirty="0">
                <a:cs typeface="B Roya" panose="00000400000000000000" pitchFamily="2" charset="-78"/>
              </a:rPr>
              <a:t>)</a:t>
            </a:r>
            <a:endParaRPr lang="en-US" sz="2000" dirty="0">
              <a:cs typeface="B Roya" panose="00000400000000000000" pitchFamily="2" charset="-78"/>
            </a:endParaRPr>
          </a:p>
          <a:p>
            <a:pPr lvl="1" algn="r" rtl="1">
              <a:buFont typeface="Wingdings" panose="05000000000000000000" pitchFamily="2" charset="2"/>
              <a:buChar char="Ø"/>
            </a:pPr>
            <a:r>
              <a:rPr lang="fa-IR" sz="2000" dirty="0">
                <a:cs typeface="B Roya" panose="00000400000000000000" pitchFamily="2" charset="-78"/>
              </a:rPr>
              <a:t>حداقل پس از انجام 5 سیکل (حدود 2 دقیقه) </a:t>
            </a:r>
            <a:r>
              <a:rPr lang="en-US" sz="2000" dirty="0">
                <a:cs typeface="B Roya" panose="00000400000000000000" pitchFamily="2" charset="-78"/>
              </a:rPr>
              <a:t>CPR</a:t>
            </a:r>
            <a:r>
              <a:rPr lang="fa-IR" sz="2000" dirty="0">
                <a:cs typeface="B Roya" panose="00000400000000000000" pitchFamily="2" charset="-78"/>
              </a:rPr>
              <a:t> </a:t>
            </a:r>
            <a:endParaRPr lang="en-US" sz="2000" dirty="0">
              <a:cs typeface="B Roya" panose="00000400000000000000" pitchFamily="2" charset="-78"/>
            </a:endParaRPr>
          </a:p>
          <a:p>
            <a:pPr lvl="1" algn="r" rtl="1">
              <a:buFont typeface="Wingdings" panose="05000000000000000000" pitchFamily="2" charset="2"/>
              <a:buChar char="Ø"/>
            </a:pPr>
            <a:r>
              <a:rPr lang="fa-IR" sz="2000" dirty="0">
                <a:cs typeface="B Roya" panose="00000400000000000000" pitchFamily="2" charset="-78"/>
              </a:rPr>
              <a:t>عدم وقفه در انجام  </a:t>
            </a:r>
            <a:r>
              <a:rPr lang="en-US" sz="2000" dirty="0">
                <a:cs typeface="B Roya" panose="00000400000000000000" pitchFamily="2" charset="-78"/>
              </a:rPr>
              <a:t>chest compression </a:t>
            </a:r>
            <a:r>
              <a:rPr lang="fa-IR" sz="2000" dirty="0">
                <a:cs typeface="B Roya" panose="00000400000000000000" pitchFamily="2" charset="-78"/>
              </a:rPr>
              <a:t> </a:t>
            </a:r>
            <a:r>
              <a:rPr lang="fa-IR" sz="2000" dirty="0">
                <a:cs typeface="B Roya" panose="00000400000000000000" pitchFamily="2" charset="-78"/>
              </a:rPr>
              <a:t>مؤثر مگر </a:t>
            </a:r>
            <a:r>
              <a:rPr lang="fa-IR" sz="2000" dirty="0">
                <a:cs typeface="B Roya" panose="00000400000000000000" pitchFamily="2" charset="-78"/>
              </a:rPr>
              <a:t>برای دادن تنفس،جابجایی احیاگران و ... در کمتر از 5 ثانیه</a:t>
            </a:r>
          </a:p>
          <a:p>
            <a:pPr lvl="1" algn="r" rtl="1">
              <a:buFont typeface="Wingdings" panose="05000000000000000000" pitchFamily="2" charset="2"/>
              <a:buChar char="Ø"/>
            </a:pPr>
            <a:r>
              <a:rPr lang="fa-IR" sz="2000" dirty="0">
                <a:cs typeface="B Roya" panose="00000400000000000000" pitchFamily="2" charset="-78"/>
              </a:rPr>
              <a:t>دارو</a:t>
            </a:r>
            <a:endParaRPr lang="en-US" sz="2000" dirty="0">
              <a:cs typeface="B Roy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35976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2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2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2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2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2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65760"/>
            <a:ext cx="9067800" cy="929640"/>
          </a:xfrm>
        </p:spPr>
        <p:txBody>
          <a:bodyPr/>
          <a:lstStyle/>
          <a:p>
            <a:r>
              <a:rPr lang="fa-IR" sz="2000" dirty="0" smtClean="0">
                <a:cs typeface="B Titr" panose="00000700000000000000" pitchFamily="2" charset="-78"/>
              </a:rPr>
              <a:t>اتصال به </a:t>
            </a:r>
            <a:r>
              <a:rPr lang="fa-IR" sz="2000" dirty="0" err="1" smtClean="0">
                <a:cs typeface="B Titr" panose="00000700000000000000" pitchFamily="2" charset="-78"/>
              </a:rPr>
              <a:t>مونیتورینگ</a:t>
            </a:r>
            <a:r>
              <a:rPr lang="fa-IR" sz="2000" dirty="0" smtClean="0">
                <a:cs typeface="B Titr" panose="00000700000000000000" pitchFamily="2" charset="-78"/>
              </a:rPr>
              <a:t> به محض امکان</a:t>
            </a:r>
            <a:r>
              <a:rPr lang="fa-IR" dirty="0" smtClean="0">
                <a:cs typeface="B Karim" panose="00000400000000000000" pitchFamily="2" charset="-78"/>
              </a:rPr>
              <a:t/>
            </a:r>
            <a:br>
              <a:rPr lang="fa-IR" dirty="0" smtClean="0">
                <a:cs typeface="B Karim" panose="00000400000000000000" pitchFamily="2" charset="-78"/>
              </a:rPr>
            </a:br>
            <a:endParaRPr lang="en-US" sz="4400" b="1" dirty="0">
              <a:solidFill>
                <a:srgbClr val="FF0000"/>
              </a:solidFill>
              <a:cs typeface="B Mitra" pitchFamily="2" charset="-78"/>
            </a:endParaRPr>
          </a:p>
        </p:txBody>
      </p:sp>
      <p:sp>
        <p:nvSpPr>
          <p:cNvPr id="121859" name="Rectangle 3"/>
          <p:cNvSpPr>
            <a:spLocks noGrp="1" noChangeArrowheads="1"/>
          </p:cNvSpPr>
          <p:nvPr>
            <p:ph idx="1"/>
          </p:nvPr>
        </p:nvSpPr>
        <p:spPr>
          <a:xfrm>
            <a:off x="822960" y="1100628"/>
            <a:ext cx="7520940" cy="5376372"/>
          </a:xfrm>
        </p:spPr>
        <p:txBody>
          <a:bodyPr>
            <a:noAutofit/>
          </a:bodyPr>
          <a:lstStyle/>
          <a:p>
            <a:pPr marL="457200" lvl="1" indent="0" algn="r" rtl="1">
              <a:buNone/>
            </a:pPr>
            <a:r>
              <a:rPr lang="fa-IR" sz="1800" dirty="0" smtClean="0">
                <a:solidFill>
                  <a:srgbClr val="FF0000"/>
                </a:solidFill>
                <a:cs typeface="B Zar" pitchFamily="2" charset="-78"/>
              </a:rPr>
              <a:t>بررسی ریتم</a:t>
            </a:r>
            <a:endParaRPr lang="en-US" sz="1800" dirty="0" smtClean="0">
              <a:solidFill>
                <a:srgbClr val="FF0000"/>
              </a:solidFill>
              <a:cs typeface="B Zar" pitchFamily="2" charset="-78"/>
            </a:endParaRPr>
          </a:p>
          <a:p>
            <a:pPr marL="457200" lvl="1" indent="0" algn="r" rtl="1">
              <a:buNone/>
            </a:pPr>
            <a:endParaRPr lang="en-US" sz="1800" dirty="0" smtClean="0">
              <a:cs typeface="B Karim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000" dirty="0">
                <a:cs typeface="B Roya" panose="00000400000000000000" pitchFamily="2" charset="-78"/>
              </a:rPr>
              <a:t>ریتم </a:t>
            </a:r>
            <a:r>
              <a:rPr lang="fa-IR" sz="2000" dirty="0">
                <a:cs typeface="B Roya" panose="00000400000000000000" pitchFamily="2" charset="-78"/>
              </a:rPr>
              <a:t>قابل شوک </a:t>
            </a:r>
            <a:r>
              <a:rPr lang="fa-IR" sz="2000" dirty="0">
                <a:cs typeface="B Roya" panose="00000400000000000000" pitchFamily="2" charset="-78"/>
              </a:rPr>
              <a:t>دادن</a:t>
            </a:r>
            <a:endParaRPr lang="en-US" sz="2000" dirty="0">
              <a:cs typeface="B Roya" panose="00000400000000000000" pitchFamily="2" charset="-78"/>
            </a:endParaRPr>
          </a:p>
          <a:p>
            <a:pPr marL="914400" lvl="2" indent="0" algn="r" rtl="1">
              <a:buNone/>
            </a:pPr>
            <a:r>
              <a:rPr lang="fa-IR" sz="2000" dirty="0" err="1">
                <a:cs typeface="B Roya" panose="00000400000000000000" pitchFamily="2" charset="-78"/>
              </a:rPr>
              <a:t>فیبریلاسیون</a:t>
            </a:r>
            <a:r>
              <a:rPr lang="fa-IR" sz="2000" dirty="0">
                <a:cs typeface="B Roya" panose="00000400000000000000" pitchFamily="2" charset="-78"/>
              </a:rPr>
              <a:t> بطنی (</a:t>
            </a:r>
            <a:r>
              <a:rPr lang="en-US" sz="2000" dirty="0">
                <a:cs typeface="B Roya" panose="00000400000000000000" pitchFamily="2" charset="-78"/>
              </a:rPr>
              <a:t>VF</a:t>
            </a:r>
            <a:r>
              <a:rPr lang="fa-IR" sz="2000" dirty="0">
                <a:cs typeface="B Roya" panose="00000400000000000000" pitchFamily="2" charset="-78"/>
              </a:rPr>
              <a:t>)</a:t>
            </a:r>
          </a:p>
          <a:p>
            <a:pPr marL="914400" lvl="2" indent="0" algn="r" rtl="1">
              <a:buNone/>
            </a:pPr>
            <a:r>
              <a:rPr lang="fa-IR" sz="2000" dirty="0" err="1">
                <a:cs typeface="B Roya" panose="00000400000000000000" pitchFamily="2" charset="-78"/>
              </a:rPr>
              <a:t>تاکیکاردی</a:t>
            </a:r>
            <a:r>
              <a:rPr lang="fa-IR" sz="2000" dirty="0">
                <a:cs typeface="B Roya" panose="00000400000000000000" pitchFamily="2" charset="-78"/>
              </a:rPr>
              <a:t> بطنی (</a:t>
            </a:r>
            <a:r>
              <a:rPr lang="en-US" sz="2000" dirty="0">
                <a:cs typeface="B Roya" panose="00000400000000000000" pitchFamily="2" charset="-78"/>
              </a:rPr>
              <a:t>VT</a:t>
            </a:r>
            <a:r>
              <a:rPr lang="fa-IR" sz="2000" dirty="0">
                <a:cs typeface="B Roya" panose="00000400000000000000" pitchFamily="2" charset="-78"/>
              </a:rPr>
              <a:t>) بدون نبض یا نبض دار بدون هوشیاری</a:t>
            </a:r>
            <a:endParaRPr lang="en-US" sz="2000" dirty="0">
              <a:cs typeface="B Roya" panose="00000400000000000000" pitchFamily="2" charset="-78"/>
            </a:endParaRPr>
          </a:p>
          <a:p>
            <a:pPr marL="914400" lvl="2" indent="0" algn="r" rtl="1">
              <a:buNone/>
            </a:pPr>
            <a:r>
              <a:rPr lang="fa-IR" sz="2000" dirty="0">
                <a:cs typeface="B Roya" panose="00000400000000000000" pitchFamily="2" charset="-78"/>
              </a:rPr>
              <a:t>  </a:t>
            </a:r>
            <a:endParaRPr lang="en-US" sz="2000" dirty="0">
              <a:cs typeface="B Roya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q"/>
            </a:pPr>
            <a:r>
              <a:rPr lang="en-US" sz="2000" dirty="0">
                <a:cs typeface="B Roya" panose="00000400000000000000" pitchFamily="2" charset="-78"/>
              </a:rPr>
              <a:t>   </a:t>
            </a:r>
            <a:r>
              <a:rPr lang="fa-IR" sz="2000" dirty="0">
                <a:cs typeface="B Roya" panose="00000400000000000000" pitchFamily="2" charset="-78"/>
              </a:rPr>
              <a:t>ریتم غیر قابل شوک دادن</a:t>
            </a:r>
            <a:endParaRPr lang="en-US" sz="2000" dirty="0">
              <a:cs typeface="B Roya" panose="00000400000000000000" pitchFamily="2" charset="-78"/>
            </a:endParaRPr>
          </a:p>
          <a:p>
            <a:pPr marL="1371600" lvl="3" indent="0" algn="r" rtl="1">
              <a:buNone/>
            </a:pPr>
            <a:r>
              <a:rPr lang="fa-IR" dirty="0" err="1">
                <a:cs typeface="B Roya" panose="00000400000000000000" pitchFamily="2" charset="-78"/>
              </a:rPr>
              <a:t>آسیستول</a:t>
            </a:r>
            <a:endParaRPr lang="fa-IR" dirty="0">
              <a:cs typeface="B Roya" panose="00000400000000000000" pitchFamily="2" charset="-78"/>
            </a:endParaRPr>
          </a:p>
          <a:p>
            <a:pPr marL="1371600" lvl="3" indent="0" algn="r" rtl="1">
              <a:buNone/>
            </a:pPr>
            <a:r>
              <a:rPr lang="en-US" dirty="0">
                <a:cs typeface="B Roya" panose="00000400000000000000" pitchFamily="2" charset="-78"/>
              </a:rPr>
              <a:t>PEA </a:t>
            </a:r>
            <a:r>
              <a:rPr lang="fa-IR" dirty="0">
                <a:cs typeface="B Roya" panose="00000400000000000000" pitchFamily="2" charset="-78"/>
              </a:rPr>
              <a:t> (فعالیت الکتریکی بدون نبض)</a:t>
            </a:r>
            <a:endParaRPr lang="en-US" dirty="0">
              <a:cs typeface="B Roya" panose="00000400000000000000" pitchFamily="2" charset="-78"/>
            </a:endParaRPr>
          </a:p>
          <a:p>
            <a:pPr marL="1371600" lvl="3" indent="0" algn="r" rtl="1">
              <a:buNone/>
            </a:pPr>
            <a:endParaRPr lang="fa-IR" dirty="0">
              <a:cs typeface="B Roya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000" dirty="0">
                <a:cs typeface="B Roya" panose="00000400000000000000" pitchFamily="2" charset="-78"/>
              </a:rPr>
              <a:t>در صورت شک بین </a:t>
            </a:r>
            <a:r>
              <a:rPr lang="en-US" sz="2000" dirty="0">
                <a:cs typeface="B Roya" panose="00000400000000000000" pitchFamily="2" charset="-78"/>
              </a:rPr>
              <a:t>fine VF</a:t>
            </a:r>
            <a:r>
              <a:rPr lang="fa-IR" sz="2000" dirty="0">
                <a:cs typeface="B Roya" panose="00000400000000000000" pitchFamily="2" charset="-78"/>
              </a:rPr>
              <a:t> یا آسیستول بنابر نبودن ریتم و شروع </a:t>
            </a:r>
            <a:r>
              <a:rPr lang="en-US" sz="2000" dirty="0">
                <a:cs typeface="B Roya" panose="00000400000000000000" pitchFamily="2" charset="-78"/>
              </a:rPr>
              <a:t>CPR</a:t>
            </a:r>
            <a:endParaRPr lang="fa-IR" sz="2000" dirty="0">
              <a:cs typeface="B Roya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000" dirty="0">
                <a:cs typeface="B Roya" panose="00000400000000000000" pitchFamily="2" charset="-78"/>
              </a:rPr>
              <a:t> </a:t>
            </a:r>
            <a:r>
              <a:rPr lang="fa-IR" sz="2000" dirty="0">
                <a:cs typeface="B Roya" panose="00000400000000000000" pitchFamily="2" charset="-78"/>
              </a:rPr>
              <a:t>      در موارد </a:t>
            </a:r>
            <a:r>
              <a:rPr lang="en-US" sz="2000" dirty="0">
                <a:cs typeface="B Roya" panose="00000400000000000000" pitchFamily="2" charset="-78"/>
              </a:rPr>
              <a:t>fine </a:t>
            </a:r>
            <a:r>
              <a:rPr lang="en-US" sz="2000" dirty="0">
                <a:cs typeface="B Roya" panose="00000400000000000000" pitchFamily="2" charset="-78"/>
              </a:rPr>
              <a:t>VF</a:t>
            </a:r>
            <a:r>
              <a:rPr lang="fa-IR" sz="2000" dirty="0">
                <a:cs typeface="B Roya" panose="00000400000000000000" pitchFamily="2" charset="-78"/>
              </a:rPr>
              <a:t> </a:t>
            </a:r>
            <a:r>
              <a:rPr lang="fa-IR" sz="2000" dirty="0">
                <a:cs typeface="B Roya" panose="00000400000000000000" pitchFamily="2" charset="-78"/>
              </a:rPr>
              <a:t>در زمینه سکته قلبی باید شوک داده شود</a:t>
            </a:r>
            <a:r>
              <a:rPr lang="fa-IR" sz="1800" dirty="0" smtClean="0">
                <a:cs typeface="B Zar" pitchFamily="2" charset="-78"/>
              </a:rPr>
              <a:t>.</a:t>
            </a:r>
            <a:endParaRPr lang="en-US" sz="1800" dirty="0" smtClean="0">
              <a:cs typeface="B Zar" pitchFamily="2" charset="-78"/>
            </a:endParaRPr>
          </a:p>
          <a:p>
            <a:pPr lvl="1" algn="r" rtl="1">
              <a:buFont typeface="Wingdings" panose="05000000000000000000" pitchFamily="2" charset="2"/>
              <a:buChar char="q"/>
            </a:pPr>
            <a:endParaRPr lang="en-US" sz="1800" dirty="0" smtClean="0">
              <a:cs typeface="B Karim" panose="00000400000000000000" pitchFamily="2" charset="-78"/>
            </a:endParaRPr>
          </a:p>
          <a:p>
            <a:pPr lvl="1" algn="r" rtl="1">
              <a:buFont typeface="Wingdings" panose="05000000000000000000" pitchFamily="2" charset="2"/>
              <a:buChar char="q"/>
            </a:pPr>
            <a:endParaRPr lang="fa-IR" sz="1800" dirty="0">
              <a:cs typeface="B Karim" panose="00000400000000000000" pitchFamily="2" charset="-78"/>
            </a:endParaRPr>
          </a:p>
          <a:p>
            <a:pPr lvl="3" algn="r" rtl="1">
              <a:buFont typeface="Wingdings" panose="05000000000000000000" pitchFamily="2" charset="2"/>
              <a:buChar char="q"/>
            </a:pPr>
            <a:endParaRPr lang="fa-IR" sz="1800" dirty="0">
              <a:cs typeface="B Karim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9218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1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18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18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18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18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18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18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18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185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185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59" grpId="0" build="p"/>
    </p:bld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6_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7_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Diseño predeterminado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.xml><?xml version="1.0" encoding="utf-8"?>
<a:themeOverride xmlns:a="http://schemas.openxmlformats.org/drawingml/2006/main">
  <a:clrScheme name="Diseño predeterminado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CVAویرایش  21شهریور</Template>
  <TotalTime>905</TotalTime>
  <Words>2294</Words>
  <Application>Microsoft Office PowerPoint</Application>
  <PresentationFormat>On-screen Show (4:3)</PresentationFormat>
  <Paragraphs>407</Paragraphs>
  <Slides>65</Slides>
  <Notes>17</Notes>
  <HiddenSlides>0</HiddenSlides>
  <MMClips>0</MMClips>
  <ScaleCrop>false</ScaleCrop>
  <HeadingPairs>
    <vt:vector size="8" baseType="variant">
      <vt:variant>
        <vt:lpstr>Fonts Used</vt:lpstr>
      </vt:variant>
      <vt:variant>
        <vt:i4>15</vt:i4>
      </vt:variant>
      <vt:variant>
        <vt:lpstr>Theme</vt:lpstr>
      </vt:variant>
      <vt:variant>
        <vt:i4>7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65</vt:i4>
      </vt:variant>
    </vt:vector>
  </HeadingPairs>
  <TitlesOfParts>
    <vt:vector size="88" baseType="lpstr">
      <vt:lpstr>Arial Unicode MS</vt:lpstr>
      <vt:lpstr>Arial</vt:lpstr>
      <vt:lpstr>B Karim</vt:lpstr>
      <vt:lpstr>B Mitra</vt:lpstr>
      <vt:lpstr>B Nazanin</vt:lpstr>
      <vt:lpstr>B Roya</vt:lpstr>
      <vt:lpstr>B Titr</vt:lpstr>
      <vt:lpstr>B Zar</vt:lpstr>
      <vt:lpstr>Brush Script MT</vt:lpstr>
      <vt:lpstr>Calibri</vt:lpstr>
      <vt:lpstr>Comic Sans MS</vt:lpstr>
      <vt:lpstr>Gill Sans Ultra Bold</vt:lpstr>
      <vt:lpstr>Monotype Sorts</vt:lpstr>
      <vt:lpstr>Times New Roman</vt:lpstr>
      <vt:lpstr>Wingdings</vt:lpstr>
      <vt:lpstr>Diseño predeterminado</vt:lpstr>
      <vt:lpstr>1_Diseño predeterminado</vt:lpstr>
      <vt:lpstr>2_Diseño predeterminado</vt:lpstr>
      <vt:lpstr>3_Diseño predeterminado</vt:lpstr>
      <vt:lpstr>4_Diseño predeterminado</vt:lpstr>
      <vt:lpstr>6_Diseño predeterminado</vt:lpstr>
      <vt:lpstr>7_Diseño predeterminado</vt:lpstr>
      <vt:lpstr>Clip</vt:lpstr>
      <vt:lpstr>حمایتهای پیشرفته حیات     </vt:lpstr>
      <vt:lpstr>ACLS</vt:lpstr>
      <vt:lpstr>Advanced Cardiac life support</vt:lpstr>
      <vt:lpstr>مکانیزم ایست قلبی</vt:lpstr>
      <vt:lpstr>تغییرات عمده در اقدامات پیشرفته حیات(ACLS)</vt:lpstr>
      <vt:lpstr>PowerPoint Presentation</vt:lpstr>
      <vt:lpstr>فقدان نبض مرکزی درایست قلبی</vt:lpstr>
      <vt:lpstr>اقدامات ACLS</vt:lpstr>
      <vt:lpstr>اتصال به مونیتورینگ به محض امکان </vt:lpstr>
      <vt:lpstr>ضربه به قفسه سینه Chest Thump</vt:lpstr>
      <vt:lpstr>اقدامات در تاکیکاردی بدون نبض و فیبریلاسیون بطنی (VT/ VF)  </vt:lpstr>
      <vt:lpstr>VT  Or VF</vt:lpstr>
      <vt:lpstr>اقدامات در آسیستول و فعالیت الکتریکی بدون نبض  </vt:lpstr>
      <vt:lpstr>شوک در بزرگسالان</vt:lpstr>
      <vt:lpstr>IV access</vt:lpstr>
      <vt:lpstr>اپی نفرین</vt:lpstr>
      <vt:lpstr>مقایسه انواع اپی نفرین</vt:lpstr>
      <vt:lpstr>مشخصات فیبریلاسیون بطنی </vt:lpstr>
      <vt:lpstr>فعالیت الکتریکی بدون نبض (PEA)</vt:lpstr>
      <vt:lpstr>آسیستول</vt:lpstr>
      <vt:lpstr>علل قابل برگشت عوامل زمینه ای در طول احیا </vt:lpstr>
      <vt:lpstr>آتروپین</vt:lpstr>
      <vt:lpstr>تاکیکاردی بطنی</vt:lpstr>
      <vt:lpstr>ریتم سینوسی یا فوق بطنی</vt:lpstr>
      <vt:lpstr>شوکهای بعدی</vt:lpstr>
      <vt:lpstr>داروهای آنتی آریتمیک</vt:lpstr>
      <vt:lpstr>لیدوکایین  </vt:lpstr>
      <vt:lpstr>PowerPoint Presentation</vt:lpstr>
      <vt:lpstr>Asystole Or PEA </vt:lpstr>
      <vt:lpstr>An Important Point</vt:lpstr>
      <vt:lpstr>Correct position for electrode/paddle placement </vt:lpstr>
      <vt:lpstr>Important Point</vt:lpstr>
      <vt:lpstr>VF Or VT </vt:lpstr>
      <vt:lpstr>PEDIATRIC ACLS</vt:lpstr>
      <vt:lpstr>احیای طولانی </vt:lpstr>
      <vt:lpstr>PowerPoint Presentation</vt:lpstr>
      <vt:lpstr> دستورالعمل  BLSختم احيا </vt:lpstr>
      <vt:lpstr> ختم احیا</vt:lpstr>
      <vt:lpstr> دستورالعمل BLS </vt:lpstr>
      <vt:lpstr>دستورالعمل ALS (ختم احیا)  </vt:lpstr>
      <vt:lpstr>CASE STUDIES FOR THE EMT</vt:lpstr>
      <vt:lpstr>PowerPoint Presentation</vt:lpstr>
      <vt:lpstr>برداشت کلی ازبیمار</vt:lpstr>
      <vt:lpstr>ارزیابی اولیه</vt:lpstr>
      <vt:lpstr>درمانهای اولیه</vt:lpstr>
      <vt:lpstr>آنالیز اول دستگاه AED</vt:lpstr>
      <vt:lpstr>تحلیل ریتم و اقدامات</vt:lpstr>
      <vt:lpstr>نکته</vt:lpstr>
      <vt:lpstr>درمان فیبریلاسیون بطنی</vt:lpstr>
      <vt:lpstr>شوک</vt:lpstr>
      <vt:lpstr>شوک</vt:lpstr>
      <vt:lpstr>نکته</vt:lpstr>
      <vt:lpstr>نکته: فشردن مؤثر قفسه سینه</vt:lpstr>
      <vt:lpstr>تحلیل ریتم و اقدامات</vt:lpstr>
      <vt:lpstr>فشردن مؤثر قفسه سینه</vt:lpstr>
      <vt:lpstr>نکته</vt:lpstr>
      <vt:lpstr>آنالیز سوم</vt:lpstr>
      <vt:lpstr>تحلیل:بعد از شوک سوم</vt:lpstr>
      <vt:lpstr>آنالیز چهارم</vt:lpstr>
      <vt:lpstr>نکته</vt:lpstr>
      <vt:lpstr>آنالیز پنجم</vt:lpstr>
      <vt:lpstr>نکته</vt:lpstr>
      <vt:lpstr>آنالیز ششم</vt:lpstr>
      <vt:lpstr>توضیحات و ملاحظات فوريت</vt:lpstr>
      <vt:lpstr>مراقبتهای بعد از احیاء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حمایتهای پیشرفته حیات  مرکز اورژانس تهران  حوزه آموزش و پژوهش</dc:title>
  <dc:creator>MehrSorosh</dc:creator>
  <cp:lastModifiedBy>كشوري خانم فاطمه</cp:lastModifiedBy>
  <cp:revision>95</cp:revision>
  <dcterms:created xsi:type="dcterms:W3CDTF">2006-08-16T00:00:00Z</dcterms:created>
  <dcterms:modified xsi:type="dcterms:W3CDTF">2016-02-06T07:17:29Z</dcterms:modified>
</cp:coreProperties>
</file>